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7.jpg" ContentType="image/png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12192000" cy="6858000"/>
  <p:notesSz cx="6888163" cy="10020300"/>
  <p:custDataLst>
    <p:tags r:id="rId13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115" d="100"/>
          <a:sy n="115" d="100"/>
        </p:scale>
        <p:origin x="39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CDFF0-3BFD-4969-88FC-CB17F8760749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1E716-806F-4CC0-8D48-D50955DA8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17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B94090-93B9-3F44-8A9A-DF62AA91AA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6EB13E-35A7-504E-93D2-0C8A94897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9548" y="2586038"/>
            <a:ext cx="5759534" cy="2387600"/>
          </a:xfrm>
        </p:spPr>
        <p:txBody>
          <a:bodyPr anchor="b"/>
          <a:lstStyle>
            <a:lvl1pPr algn="l">
              <a:defRPr sz="6000">
                <a:solidFill>
                  <a:srgbClr val="00206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ED2A5-CBAC-8F4D-980B-B736FEF2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9548" y="5065713"/>
            <a:ext cx="575953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B7E58-FCFC-1C45-8A04-6E9A863F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E0D1-432D-0D49-AAC6-D7412846476C}" type="datetimeFigureOut">
              <a:rPr lang="x-none" smtClean="0"/>
              <a:t>05.02.2026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83E21-7601-C84F-ABE8-CAF2DA70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6DD84-A4EA-AD4D-87CB-7BABA830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5A7A2-2BE7-9E4E-B5ED-1FBD74D58E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0712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C2BD-62C6-404B-BF4F-C8C0B6640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BFAA4-FE88-1141-86BD-27FA29B0F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6DD48-8A85-7548-9775-232062AD7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E0D1-432D-0D49-AAC6-D7412846476C}" type="datetimeFigureOut">
              <a:rPr lang="x-none" smtClean="0"/>
              <a:t>05.02.2026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A086C-3AB4-9644-B07F-20BA17159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DBA7C-87D4-5F43-A2B5-C7947899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5A7A2-2BE7-9E4E-B5ED-1FBD74D58E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52180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548D38-E0BE-494E-BCB7-939A5C1436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8C722B-3327-BB43-AA65-9765C4A43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540" y="365125"/>
            <a:ext cx="9881260" cy="905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641E8-9CF5-C54A-8A06-BB8BE9294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B024D-0F9D-634A-9E81-935B8EBA3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DE0D1-432D-0D49-AAC6-D7412846476C}" type="datetimeFigureOut">
              <a:rPr lang="x-none" smtClean="0"/>
              <a:t>05.02.2026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865A4-8844-6940-A987-5D0037C1E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5CFB6-8558-0342-9C10-5B32989E4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5A7A2-2BE7-9E4E-B5ED-1FBD74D58E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993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k-obr.spb.ru/napravleniya-deyatelnosti/priem-v-1-klas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FAA4-EA74-E54F-A8FD-478888B88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3900" y="3265533"/>
            <a:ext cx="5759534" cy="2387600"/>
          </a:xfrm>
        </p:spPr>
        <p:txBody>
          <a:bodyPr>
            <a:normAutofit/>
          </a:bodyPr>
          <a:lstStyle/>
          <a:p>
            <a:r>
              <a:rPr lang="ru-RU" b="1" dirty="0"/>
              <a:t>Прием детей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в </a:t>
            </a:r>
            <a:r>
              <a:rPr lang="ru-RU" b="1" dirty="0"/>
              <a:t>1 класс</a:t>
            </a:r>
            <a:endParaRPr lang="x-none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670BD-0585-4343-8254-55BDAE1CA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2466" y="5659479"/>
            <a:ext cx="5759534" cy="1655762"/>
          </a:xfrm>
        </p:spPr>
        <p:txBody>
          <a:bodyPr/>
          <a:lstStyle/>
          <a:p>
            <a:r>
              <a:rPr lang="ru-RU" dirty="0"/>
              <a:t>Основные этапы и требования для поступления в школу.</a:t>
            </a:r>
            <a:endParaRPr lang="x-none" dirty="0"/>
          </a:p>
        </p:txBody>
      </p:sp>
      <p:pic>
        <p:nvPicPr>
          <p:cNvPr id="4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009" y="766359"/>
            <a:ext cx="3810349" cy="32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76223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Полезные ссылки</a:t>
            </a:r>
            <a:endParaRPr lang="x-none" b="1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8666" y="1446844"/>
            <a:ext cx="10083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1. Официальный </a:t>
            </a:r>
            <a:r>
              <a:rPr lang="ru-R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сайт Министерства образования для получения актуальной информации об изменениях в процессе зачисления</a:t>
            </a:r>
            <a:r>
              <a:rPr lang="ru-RU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.</a:t>
            </a:r>
          </a:p>
          <a:p>
            <a:pPr algn="just"/>
            <a:endParaRPr lang="ru-R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endParaRPr lang="ru-RU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ru-RU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2. С нормативными документами можно ознакомиться на официальном сайте  Комитета по образованию</a:t>
            </a:r>
          </a:p>
          <a:p>
            <a:pPr algn="just"/>
            <a:endParaRPr lang="ru-R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  <a:hlinkClick r:id="rId2"/>
              </a:rPr>
              <a:t>https</a:t>
            </a:r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  <a:hlinkClick r:id="rId2"/>
              </a:rPr>
              <a:t>://k-obr.spb.ru/napravleniya-deyatelnosti/priem-v-1-klass</a:t>
            </a:r>
            <a:r>
              <a:rPr 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  <a:hlinkClick r:id="rId2"/>
              </a:rPr>
              <a:t>/</a:t>
            </a:r>
            <a:endParaRPr lang="ru-RU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endParaRPr lang="ru-R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ru-RU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3. Сайт ГБОУ лицея 445</a:t>
            </a:r>
          </a:p>
          <a:p>
            <a:pPr algn="just"/>
            <a:endParaRPr lang="ru-R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514" y="3060963"/>
            <a:ext cx="926636" cy="926636"/>
          </a:xfrm>
          <a:prstGeom prst="rect">
            <a:avLst/>
          </a:prstGeom>
        </p:spPr>
      </p:pic>
      <p:pic>
        <p:nvPicPr>
          <p:cNvPr id="9" name="Picture 2" descr="Главн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05" y="5178828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66" y="4346731"/>
            <a:ext cx="1788135" cy="17881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208" y="4454251"/>
            <a:ext cx="2558208" cy="255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769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 txBox="1">
            <a:spLocks/>
          </p:cNvSpPr>
          <p:nvPr/>
        </p:nvSpPr>
        <p:spPr>
          <a:xfrm>
            <a:off x="1304999" y="440832"/>
            <a:ext cx="9881260" cy="905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Почему важен прием в 1 класс?</a:t>
            </a:r>
            <a:endParaRPr lang="x-none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1975" y="1626120"/>
            <a:ext cx="4857305" cy="321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Начало обучения в 1 классе — это значимый этап в жизни ребенка, определяющий дальнейшее образовательное развитие. </a:t>
            </a:r>
            <a:endParaRPr lang="ru-RU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Процедура </a:t>
            </a:r>
            <a:r>
              <a:rPr lang="ru-RU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приема включает различные критерии и этапы, важные для успешного старта.</a:t>
            </a:r>
          </a:p>
        </p:txBody>
      </p:sp>
      <p:pic>
        <p:nvPicPr>
          <p:cNvPr id="1026" name="Picture 2" descr="C:\Users\User\Desktop\Козлова фо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29" y="1751166"/>
            <a:ext cx="5314464" cy="398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29046" y="6056923"/>
            <a:ext cx="415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Классный руководитель 1 класса – </a:t>
            </a:r>
          </a:p>
          <a:p>
            <a:r>
              <a:rPr lang="ru-RU" dirty="0" smtClean="0"/>
              <a:t>       Козлова Валентина 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112229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189" y="374854"/>
            <a:ext cx="9881260" cy="905535"/>
          </a:xfrm>
        </p:spPr>
        <p:txBody>
          <a:bodyPr/>
          <a:lstStyle/>
          <a:p>
            <a:r>
              <a:rPr lang="ru-RU" b="1" dirty="0"/>
              <a:t>Критерии приема</a:t>
            </a:r>
            <a:endParaRPr lang="x-none" b="1" dirty="0"/>
          </a:p>
        </p:txBody>
      </p:sp>
      <p:sp>
        <p:nvSpPr>
          <p:cNvPr id="71" name="TextBox 150">
            <a:extLst>
              <a:ext uri="{FF2B5EF4-FFF2-40B4-BE49-F238E27FC236}">
                <a16:creationId xmlns:a16="http://schemas.microsoft.com/office/drawing/2014/main" id="{AD9AF58B-7D31-7449-9000-D39005200554}"/>
              </a:ext>
            </a:extLst>
          </p:cNvPr>
          <p:cNvSpPr txBox="1"/>
          <p:nvPr/>
        </p:nvSpPr>
        <p:spPr>
          <a:xfrm>
            <a:off x="5512263" y="3069698"/>
            <a:ext cx="184731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399" dirty="0">
              <a:solidFill>
                <a:schemeClr val="bg1">
                  <a:lumMod val="9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85" name="组合 92">
            <a:extLst>
              <a:ext uri="{FF2B5EF4-FFF2-40B4-BE49-F238E27FC236}">
                <a16:creationId xmlns:a16="http://schemas.microsoft.com/office/drawing/2014/main" id="{D7F05762-BABC-8147-95DF-5E473A3E8467}"/>
              </a:ext>
            </a:extLst>
          </p:cNvPr>
          <p:cNvGrpSpPr/>
          <p:nvPr/>
        </p:nvGrpSpPr>
        <p:grpSpPr>
          <a:xfrm>
            <a:off x="932329" y="1413352"/>
            <a:ext cx="10676966" cy="1805492"/>
            <a:chOff x="5402008" y="715090"/>
            <a:chExt cx="4274399" cy="1533081"/>
          </a:xfrm>
        </p:grpSpPr>
        <p:sp>
          <p:nvSpPr>
            <p:cNvPr id="86" name="TextBox 126">
              <a:extLst>
                <a:ext uri="{FF2B5EF4-FFF2-40B4-BE49-F238E27FC236}">
                  <a16:creationId xmlns:a16="http://schemas.microsoft.com/office/drawing/2014/main" id="{1320BDF5-FDCB-C94F-B0FA-00D839A4AFEF}"/>
                </a:ext>
              </a:extLst>
            </p:cNvPr>
            <p:cNvSpPr txBox="1"/>
            <p:nvPr/>
          </p:nvSpPr>
          <p:spPr>
            <a:xfrm>
              <a:off x="5568893" y="1320416"/>
              <a:ext cx="4107514" cy="927755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just"/>
              <a:r>
                <a:rPr lang="ru-RU" sz="2000" dirty="0">
                  <a:solidFill>
                    <a:schemeClr val="tx1"/>
                  </a:solidFill>
                </a:rPr>
                <a:t>Для поступления в 1 класс возраст ребенка должен составлять 6,5-8 лет. Это общее правило, но допускаются исключения в случае особых образовательных </a:t>
              </a:r>
              <a:r>
                <a:rPr lang="ru-RU" sz="2000" dirty="0" smtClean="0">
                  <a:solidFill>
                    <a:schemeClr val="tx1"/>
                  </a:solidFill>
                </a:rPr>
                <a:t>потребностей</a:t>
              </a:r>
              <a:r>
                <a:rPr lang="en-US" altLang="zh-CN" sz="2800" dirty="0" smtClean="0">
                  <a:solidFill>
                    <a:schemeClr val="tx1"/>
                  </a:solidFill>
                </a:rPr>
                <a:t>. </a:t>
              </a:r>
              <a:endParaRPr lang="en-US" altLang="zh-CN" sz="2800" dirty="0">
                <a:solidFill>
                  <a:schemeClr val="tx1"/>
                </a:solidFill>
              </a:endParaRPr>
            </a:p>
          </p:txBody>
        </p:sp>
        <p:sp>
          <p:nvSpPr>
            <p:cNvPr id="87" name="矩形 94">
              <a:extLst>
                <a:ext uri="{FF2B5EF4-FFF2-40B4-BE49-F238E27FC236}">
                  <a16:creationId xmlns:a16="http://schemas.microsoft.com/office/drawing/2014/main" id="{0ABD8C5D-8695-2845-A8B5-C68EFC48A349}"/>
                </a:ext>
              </a:extLst>
            </p:cNvPr>
            <p:cNvSpPr/>
            <p:nvPr/>
          </p:nvSpPr>
          <p:spPr>
            <a:xfrm>
              <a:off x="5402008" y="715090"/>
              <a:ext cx="1833523" cy="409265"/>
            </a:xfrm>
            <a:prstGeom prst="rect">
              <a:avLst/>
            </a:prstGeom>
          </p:spPr>
          <p:txBody>
            <a:bodyPr vert="horz" wrap="square" lIns="111567" tIns="55783" rIns="111567" bIns="55783" rtlCol="0">
              <a:spAutoFit/>
            </a:bodyPr>
            <a:lstStyle/>
            <a:p>
              <a:pPr algn="r"/>
              <a:r>
                <a:rPr lang="ru-RU" altLang="zh-CN" sz="2400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Возрастные ограничения</a:t>
              </a:r>
              <a:endParaRPr lang="zh-CN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矩形 94">
            <a:extLst>
              <a:ext uri="{FF2B5EF4-FFF2-40B4-BE49-F238E27FC236}">
                <a16:creationId xmlns:a16="http://schemas.microsoft.com/office/drawing/2014/main" id="{0ABD8C5D-8695-2845-A8B5-C68EFC48A349}"/>
              </a:ext>
            </a:extLst>
          </p:cNvPr>
          <p:cNvSpPr/>
          <p:nvPr/>
        </p:nvSpPr>
        <p:spPr>
          <a:xfrm>
            <a:off x="1084728" y="3253879"/>
            <a:ext cx="4523591" cy="481987"/>
          </a:xfrm>
          <a:prstGeom prst="rect">
            <a:avLst/>
          </a:prstGeom>
        </p:spPr>
        <p:txBody>
          <a:bodyPr vert="horz" wrap="square" lIns="111567" tIns="55783" rIns="111567" bIns="55783" rtlCol="0">
            <a:spAutoFit/>
          </a:bodyPr>
          <a:lstStyle/>
          <a:p>
            <a:pPr algn="r"/>
            <a:r>
              <a:rPr lang="ru-RU" sz="24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Необходимые документы</a:t>
            </a:r>
            <a:endParaRPr lang="zh-CN" altLang="en-US" sz="28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" name="TextBox 126">
            <a:extLst>
              <a:ext uri="{FF2B5EF4-FFF2-40B4-BE49-F238E27FC236}">
                <a16:creationId xmlns:a16="http://schemas.microsoft.com/office/drawing/2014/main" id="{1320BDF5-FDCB-C94F-B0FA-00D839A4AFEF}"/>
              </a:ext>
            </a:extLst>
          </p:cNvPr>
          <p:cNvSpPr txBox="1"/>
          <p:nvPr/>
        </p:nvSpPr>
        <p:spPr>
          <a:xfrm>
            <a:off x="1349189" y="3892580"/>
            <a:ext cx="10260106" cy="1523494"/>
          </a:xfrm>
          <a:prstGeom prst="rect">
            <a:avLst/>
          </a:prstGeom>
          <a:noFill/>
        </p:spPr>
        <p:txBody>
          <a:bodyPr wrap="square" lIns="0" tIns="0" rtlCol="0" anchor="t">
            <a:spAutoFit/>
          </a:bodyPr>
          <a:lstStyle>
            <a:defPPr>
              <a:defRPr lang="zh-CN"/>
            </a:defPPr>
            <a:lvl1pPr defTabSz="1219170">
              <a:spcBef>
                <a:spcPct val="20000"/>
              </a:spcBef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/>
            <a:r>
              <a:rPr lang="ru-RU" sz="2400" dirty="0">
                <a:solidFill>
                  <a:schemeClr val="tx1"/>
                </a:solidFill>
              </a:rPr>
              <a:t>Для поступления необходимо предоставить свидетельство о рождении ребенка, медицинский сертификат и паспорт одного из родителей. Дополнительно может потребоваться согласие на обработку данных.</a:t>
            </a:r>
            <a:endParaRPr lang="en-US" altLang="zh-CN" sz="4400" dirty="0">
              <a:solidFill>
                <a:schemeClr val="tx1"/>
              </a:solidFill>
            </a:endParaRPr>
          </a:p>
        </p:txBody>
      </p:sp>
      <p:pic>
        <p:nvPicPr>
          <p:cNvPr id="9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05" y="5178828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38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Процесс</a:t>
            </a:r>
            <a:r>
              <a:rPr lang="ru-RU" dirty="0"/>
              <a:t> </a:t>
            </a:r>
            <a:r>
              <a:rPr lang="ru-RU" b="1" dirty="0"/>
              <a:t>подачи заявлений</a:t>
            </a:r>
            <a:endParaRPr lang="x-none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9786" y="1449178"/>
            <a:ext cx="97960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Прием на обучение в первые классы регламентируется Приказом Министерства просвещения от 02.09.2020 года № 458. </a:t>
            </a:r>
            <a:endParaRPr lang="en-US" sz="20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endParaRPr lang="en-US" sz="20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ru-RU" sz="2000" b="1" dirty="0" smtClean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Запись </a:t>
            </a:r>
            <a:r>
              <a:rPr lang="ru-RU" sz="2000" b="1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детей на </a:t>
            </a:r>
            <a:r>
              <a:rPr lang="ru-RU" sz="2000" b="1" dirty="0" smtClean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2026/2027 </a:t>
            </a:r>
            <a:r>
              <a:rPr lang="ru-RU" sz="2000" b="1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учебный год начнется 1 апреля. </a:t>
            </a:r>
            <a:r>
              <a:rPr lang="ru-RU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К заявлению родители смогут приложить электронные образы документов.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372763" y="3105835"/>
            <a:ext cx="9870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Заявление можно подать на портале </a:t>
            </a:r>
            <a:r>
              <a:rPr lang="ru-RU" sz="2400" b="1" dirty="0" err="1" smtClean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Госуслуги</a:t>
            </a:r>
            <a:r>
              <a:rPr lang="ru-RU" sz="2400" b="1" dirty="0" smtClean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или в МФЦ</a:t>
            </a:r>
            <a:endParaRPr lang="ru-RU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372763" y="3727121"/>
            <a:ext cx="98701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С 1 апреля по 30 июня заявления будут приниматься от региональных и федеральных льготников, чьи дети имеют преимущественное право на зачисление в первый класс, и от родителей, чьи дети проживают на закрепленной за образовательным учреждением территории. Заявления от горожан, не проживающих на закрепленной территории, будут приниматься с 6 июля по 5 сентября.</a:t>
            </a:r>
          </a:p>
        </p:txBody>
      </p:sp>
      <p:pic>
        <p:nvPicPr>
          <p:cNvPr id="6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986" y="5270269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526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Slide title</a:t>
            </a:r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53" y="0"/>
            <a:ext cx="12254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63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13"/>
      <p:bldP spid="47" grpId="14"/>
      <p:bldP spid="48" grpId="15"/>
      <p:bldP spid="51" grpId="18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Приоритеты при зачислении</a:t>
            </a:r>
            <a:endParaRPr lang="x-none" b="1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6854" y="1270660"/>
            <a:ext cx="101969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Дети из многодетных семей, дети ветеранов и другие льготные категории также имеют преимущества при зачислении, что закреплено законодательством</a:t>
            </a: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ru-RU" sz="2800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endParaRPr lang="ru-RU" sz="28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/>
            <a:r>
              <a:rPr lang="ru-RU" sz="2800" b="1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Дети проживающие на </a:t>
            </a:r>
            <a:r>
              <a:rPr lang="ru-RU" sz="280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закрепленной за образовательным учреждением </a:t>
            </a:r>
            <a:r>
              <a:rPr lang="ru-RU" sz="2800" b="1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территории:</a:t>
            </a:r>
          </a:p>
          <a:p>
            <a:pPr algn="just"/>
            <a:endParaRPr lang="ru-RU" sz="2800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</a:t>
            </a: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лица Исполкомская (все дома)</a:t>
            </a:r>
          </a:p>
          <a:p>
            <a:pPr marL="285750" indent="-285750" algn="just">
              <a:buFontTx/>
              <a:buChar char="-"/>
            </a:pP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улица </a:t>
            </a: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Малинная </a:t>
            </a: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(все дома)</a:t>
            </a:r>
            <a:endParaRPr lang="ru-RU" sz="2800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</a:t>
            </a: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лица Театральная </a:t>
            </a: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(все дома)</a:t>
            </a:r>
            <a:endParaRPr lang="ru-RU" sz="2800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</a:t>
            </a: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ереулок Театральный </a:t>
            </a:r>
            <a:r>
              <a:rPr lang="ru-RU" sz="28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(все дома)</a:t>
            </a:r>
            <a:endParaRPr lang="ru-RU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05" y="5178828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23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Информация </a:t>
            </a:r>
            <a:r>
              <a:rPr lang="ru-RU" b="1" dirty="0"/>
              <a:t>о школе</a:t>
            </a:r>
            <a:endParaRPr lang="x-none" b="1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0620" y="1617321"/>
            <a:ext cx="101969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Пятидневная рабочая неделя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Учебные периоды – четверти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Школьная форма одежды – одежда делового стиля (темно-синяя)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Логопедический кабинет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Социальный педагог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Педагог-психолог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Группы продленного дня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Горячий завтрак и горячий обед</a:t>
            </a:r>
            <a:endParaRPr lang="ru-RU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05" y="5178828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374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637" y="653706"/>
            <a:ext cx="9881260" cy="90553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Единые требования к лицейской форме:</a:t>
            </a:r>
            <a:br>
              <a:rPr lang="ru-RU" b="1" dirty="0"/>
            </a:br>
            <a:endParaRPr lang="x-none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4497" y="1350313"/>
            <a:ext cx="10058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eriod"/>
            </a:pPr>
            <a:r>
              <a:rPr lang="ru-RU" dirty="0" smtClean="0">
                <a:latin typeface="PT Sans"/>
              </a:rPr>
              <a:t>Законом </a:t>
            </a:r>
            <a:r>
              <a:rPr lang="ru-RU" dirty="0">
                <a:latin typeface="PT Sans"/>
              </a:rPr>
              <a:t>Санкт-Петербурга от 17.07.2013 № 461-83 «Об образовании в Санкт-Петербурге» установлены единые требования к одежде обучающихся на уровне субъекта. Таким образом, </a:t>
            </a:r>
            <a:r>
              <a:rPr lang="ru-RU" b="1" dirty="0">
                <a:latin typeface="inherit"/>
              </a:rPr>
              <a:t>единые требования к школьной форме</a:t>
            </a:r>
            <a:r>
              <a:rPr lang="ru-RU" dirty="0">
                <a:latin typeface="PT Sans"/>
              </a:rPr>
              <a:t> установлены </a:t>
            </a:r>
            <a:r>
              <a:rPr lang="ru-RU" b="1" dirty="0">
                <a:latin typeface="inherit"/>
              </a:rPr>
              <a:t>во всех образовательных учреждениях</a:t>
            </a:r>
            <a:r>
              <a:rPr lang="ru-RU" dirty="0">
                <a:latin typeface="PT Sans"/>
              </a:rPr>
              <a:t> </a:t>
            </a:r>
            <a:r>
              <a:rPr lang="ru-RU" dirty="0" smtClean="0">
                <a:latin typeface="PT Sans"/>
              </a:rPr>
              <a:t>Санкт-Петербурга.</a:t>
            </a:r>
          </a:p>
          <a:p>
            <a:pPr marL="342900" indent="-342900" algn="just" fontAlgn="base">
              <a:buAutoNum type="arabicPeriod"/>
            </a:pPr>
            <a:endParaRPr lang="ru-RU" dirty="0">
              <a:latin typeface="PT Sans"/>
            </a:endParaRPr>
          </a:p>
          <a:p>
            <a:pPr marL="342900" indent="-342900" algn="just" fontAlgn="base">
              <a:buAutoNum type="arabicPeriod"/>
            </a:pPr>
            <a:r>
              <a:rPr lang="ru-RU" dirty="0" smtClean="0">
                <a:latin typeface="PT Sans"/>
              </a:rPr>
              <a:t>Закон </a:t>
            </a:r>
            <a:r>
              <a:rPr lang="ru-RU" dirty="0">
                <a:latin typeface="PT Sans"/>
              </a:rPr>
              <a:t>также устанавливает, что общий вид одежды обучающихся, ее цвет, фасон определяются с учетом мнения всех участников образовательного процесса государственной образовательной организации. Таким образом, </a:t>
            </a:r>
            <a:r>
              <a:rPr lang="ru-RU" b="1" dirty="0">
                <a:latin typeface="inherit"/>
              </a:rPr>
              <a:t>школьная форма</a:t>
            </a:r>
            <a:r>
              <a:rPr lang="ru-RU" dirty="0">
                <a:latin typeface="PT Sans"/>
              </a:rPr>
              <a:t> в Санкт-Петербурге</a:t>
            </a:r>
            <a:r>
              <a:rPr lang="ru-RU" b="1" dirty="0">
                <a:latin typeface="inherit"/>
              </a:rPr>
              <a:t> введена во всех общеобразовательных учреждениях</a:t>
            </a:r>
            <a:r>
              <a:rPr lang="ru-RU" dirty="0">
                <a:latin typeface="PT Sans"/>
              </a:rPr>
              <a:t> локальными актами (в данном случае под школьной формой понимается определенный школой вид одежды обучающихся).</a:t>
            </a:r>
            <a:endParaRPr lang="ru-RU" b="0" i="0" dirty="0">
              <a:effectLst/>
              <a:latin typeface="PT Sans"/>
            </a:endParaRPr>
          </a:p>
        </p:txBody>
      </p:sp>
      <p:pic>
        <p:nvPicPr>
          <p:cNvPr id="9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05" y="5178828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129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637" y="653706"/>
            <a:ext cx="9881260" cy="90553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Единые требования к лицейской форме:</a:t>
            </a:r>
            <a:br>
              <a:rPr lang="ru-RU" b="1" dirty="0"/>
            </a:br>
            <a:endParaRPr lang="x-none" dirty="0"/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5839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03FB148F-A780-EA40-9D2F-4BB4713BB6E8}"/>
              </a:ext>
            </a:extLst>
          </p:cNvPr>
          <p:cNvSpPr>
            <a:spLocks noEditPoints="1"/>
          </p:cNvSpPr>
          <p:nvPr/>
        </p:nvSpPr>
        <p:spPr bwMode="auto">
          <a:xfrm>
            <a:off x="1239409" y="3611951"/>
            <a:ext cx="324456" cy="277404"/>
          </a:xfrm>
          <a:custGeom>
            <a:avLst/>
            <a:gdLst>
              <a:gd name="T0" fmla="*/ 0 w 140"/>
              <a:gd name="T1" fmla="*/ 113 h 120"/>
              <a:gd name="T2" fmla="*/ 15 w 140"/>
              <a:gd name="T3" fmla="*/ 99 h 120"/>
              <a:gd name="T4" fmla="*/ 27 w 140"/>
              <a:gd name="T5" fmla="*/ 0 h 120"/>
              <a:gd name="T6" fmla="*/ 42 w 140"/>
              <a:gd name="T7" fmla="*/ 0 h 120"/>
              <a:gd name="T8" fmla="*/ 42 w 140"/>
              <a:gd name="T9" fmla="*/ 0 h 120"/>
              <a:gd name="T10" fmla="*/ 67 w 140"/>
              <a:gd name="T11" fmla="*/ 99 h 120"/>
              <a:gd name="T12" fmla="*/ 73 w 140"/>
              <a:gd name="T13" fmla="*/ 99 h 120"/>
              <a:gd name="T14" fmla="*/ 97 w 140"/>
              <a:gd name="T15" fmla="*/ 99 h 120"/>
              <a:gd name="T16" fmla="*/ 107 w 140"/>
              <a:gd name="T17" fmla="*/ 0 h 120"/>
              <a:gd name="T18" fmla="*/ 107 w 140"/>
              <a:gd name="T19" fmla="*/ 0 h 120"/>
              <a:gd name="T20" fmla="*/ 119 w 140"/>
              <a:gd name="T21" fmla="*/ 99 h 120"/>
              <a:gd name="T22" fmla="*/ 128 w 140"/>
              <a:gd name="T23" fmla="*/ 0 h 120"/>
              <a:gd name="T24" fmla="*/ 135 w 140"/>
              <a:gd name="T25" fmla="*/ 113 h 120"/>
              <a:gd name="T26" fmla="*/ 51 w 140"/>
              <a:gd name="T27" fmla="*/ 0 h 120"/>
              <a:gd name="T28" fmla="*/ 51 w 140"/>
              <a:gd name="T29" fmla="*/ 0 h 120"/>
              <a:gd name="T30" fmla="*/ 28 w 140"/>
              <a:gd name="T31" fmla="*/ 118 h 120"/>
              <a:gd name="T32" fmla="*/ 14 w 140"/>
              <a:gd name="T33" fmla="*/ 120 h 120"/>
              <a:gd name="T34" fmla="*/ 27 w 140"/>
              <a:gd name="T35" fmla="*/ 105 h 120"/>
              <a:gd name="T36" fmla="*/ 28 w 140"/>
              <a:gd name="T37" fmla="*/ 113 h 120"/>
              <a:gd name="T38" fmla="*/ 23 w 140"/>
              <a:gd name="T39" fmla="*/ 109 h 120"/>
              <a:gd name="T40" fmla="*/ 19 w 140"/>
              <a:gd name="T41" fmla="*/ 110 h 120"/>
              <a:gd name="T42" fmla="*/ 19 w 140"/>
              <a:gd name="T43" fmla="*/ 113 h 120"/>
              <a:gd name="T44" fmla="*/ 24 w 140"/>
              <a:gd name="T45" fmla="*/ 115 h 120"/>
              <a:gd name="T46" fmla="*/ 40 w 140"/>
              <a:gd name="T47" fmla="*/ 118 h 120"/>
              <a:gd name="T48" fmla="*/ 34 w 140"/>
              <a:gd name="T49" fmla="*/ 120 h 120"/>
              <a:gd name="T50" fmla="*/ 40 w 140"/>
              <a:gd name="T51" fmla="*/ 104 h 120"/>
              <a:gd name="T52" fmla="*/ 36 w 140"/>
              <a:gd name="T53" fmla="*/ 114 h 120"/>
              <a:gd name="T54" fmla="*/ 57 w 140"/>
              <a:gd name="T55" fmla="*/ 120 h 120"/>
              <a:gd name="T56" fmla="*/ 53 w 140"/>
              <a:gd name="T57" fmla="*/ 113 h 120"/>
              <a:gd name="T58" fmla="*/ 47 w 140"/>
              <a:gd name="T59" fmla="*/ 120 h 120"/>
              <a:gd name="T60" fmla="*/ 59 w 140"/>
              <a:gd name="T61" fmla="*/ 105 h 120"/>
              <a:gd name="T62" fmla="*/ 59 w 140"/>
              <a:gd name="T63" fmla="*/ 112 h 120"/>
              <a:gd name="T64" fmla="*/ 60 w 140"/>
              <a:gd name="T65" fmla="*/ 115 h 120"/>
              <a:gd name="T66" fmla="*/ 54 w 140"/>
              <a:gd name="T67" fmla="*/ 107 h 120"/>
              <a:gd name="T68" fmla="*/ 55 w 140"/>
              <a:gd name="T69" fmla="*/ 110 h 120"/>
              <a:gd name="T70" fmla="*/ 71 w 140"/>
              <a:gd name="T71" fmla="*/ 116 h 120"/>
              <a:gd name="T72" fmla="*/ 71 w 140"/>
              <a:gd name="T73" fmla="*/ 108 h 120"/>
              <a:gd name="T74" fmla="*/ 78 w 140"/>
              <a:gd name="T75" fmla="*/ 109 h 120"/>
              <a:gd name="T76" fmla="*/ 63 w 140"/>
              <a:gd name="T77" fmla="*/ 112 h 120"/>
              <a:gd name="T78" fmla="*/ 71 w 140"/>
              <a:gd name="T79" fmla="*/ 120 h 120"/>
              <a:gd name="T80" fmla="*/ 78 w 140"/>
              <a:gd name="T81" fmla="*/ 115 h 120"/>
              <a:gd name="T82" fmla="*/ 96 w 140"/>
              <a:gd name="T83" fmla="*/ 112 h 120"/>
              <a:gd name="T84" fmla="*/ 88 w 140"/>
              <a:gd name="T85" fmla="*/ 120 h 120"/>
              <a:gd name="T86" fmla="*/ 80 w 140"/>
              <a:gd name="T87" fmla="*/ 112 h 120"/>
              <a:gd name="T88" fmla="*/ 91 w 140"/>
              <a:gd name="T89" fmla="*/ 112 h 120"/>
              <a:gd name="T90" fmla="*/ 84 w 140"/>
              <a:gd name="T91" fmla="*/ 112 h 120"/>
              <a:gd name="T92" fmla="*/ 91 w 140"/>
              <a:gd name="T93" fmla="*/ 112 h 120"/>
              <a:gd name="T94" fmla="*/ 110 w 140"/>
              <a:gd name="T95" fmla="*/ 118 h 120"/>
              <a:gd name="T96" fmla="*/ 98 w 140"/>
              <a:gd name="T97" fmla="*/ 120 h 120"/>
              <a:gd name="T98" fmla="*/ 109 w 140"/>
              <a:gd name="T99" fmla="*/ 105 h 120"/>
              <a:gd name="T100" fmla="*/ 107 w 140"/>
              <a:gd name="T101" fmla="*/ 109 h 120"/>
              <a:gd name="T102" fmla="*/ 104 w 140"/>
              <a:gd name="T103" fmla="*/ 116 h 120"/>
              <a:gd name="T104" fmla="*/ 120 w 140"/>
              <a:gd name="T105" fmla="*/ 113 h 120"/>
              <a:gd name="T106" fmla="*/ 120 w 140"/>
              <a:gd name="T107" fmla="*/ 108 h 120"/>
              <a:gd name="T108" fmla="*/ 115 w 140"/>
              <a:gd name="T109" fmla="*/ 118 h 120"/>
              <a:gd name="T110" fmla="*/ 128 w 140"/>
              <a:gd name="T111" fmla="*/ 116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0" h="120">
                <a:moveTo>
                  <a:pt x="0" y="0"/>
                </a:moveTo>
                <a:cubicBezTo>
                  <a:pt x="7" y="0"/>
                  <a:pt x="7" y="0"/>
                  <a:pt x="7" y="0"/>
                </a:cubicBezTo>
                <a:cubicBezTo>
                  <a:pt x="7" y="113"/>
                  <a:pt x="7" y="113"/>
                  <a:pt x="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0"/>
                </a:lnTo>
                <a:close/>
                <a:moveTo>
                  <a:pt x="21" y="0"/>
                </a:moveTo>
                <a:cubicBezTo>
                  <a:pt x="15" y="0"/>
                  <a:pt x="15" y="0"/>
                  <a:pt x="15" y="0"/>
                </a:cubicBezTo>
                <a:cubicBezTo>
                  <a:pt x="15" y="99"/>
                  <a:pt x="15" y="99"/>
                  <a:pt x="15" y="99"/>
                </a:cubicBezTo>
                <a:cubicBezTo>
                  <a:pt x="21" y="99"/>
                  <a:pt x="21" y="99"/>
                  <a:pt x="21" y="99"/>
                </a:cubicBezTo>
                <a:lnTo>
                  <a:pt x="21" y="0"/>
                </a:lnTo>
                <a:close/>
                <a:moveTo>
                  <a:pt x="31" y="0"/>
                </a:moveTo>
                <a:cubicBezTo>
                  <a:pt x="27" y="0"/>
                  <a:pt x="27" y="0"/>
                  <a:pt x="27" y="0"/>
                </a:cubicBezTo>
                <a:cubicBezTo>
                  <a:pt x="27" y="99"/>
                  <a:pt x="27" y="99"/>
                  <a:pt x="27" y="99"/>
                </a:cubicBezTo>
                <a:cubicBezTo>
                  <a:pt x="31" y="99"/>
                  <a:pt x="31" y="99"/>
                  <a:pt x="31" y="99"/>
                </a:cubicBezTo>
                <a:lnTo>
                  <a:pt x="31" y="0"/>
                </a:lnTo>
                <a:close/>
                <a:moveTo>
                  <a:pt x="42" y="0"/>
                </a:moveTo>
                <a:cubicBezTo>
                  <a:pt x="37" y="0"/>
                  <a:pt x="37" y="0"/>
                  <a:pt x="37" y="0"/>
                </a:cubicBezTo>
                <a:cubicBezTo>
                  <a:pt x="37" y="99"/>
                  <a:pt x="37" y="99"/>
                  <a:pt x="37" y="99"/>
                </a:cubicBezTo>
                <a:cubicBezTo>
                  <a:pt x="42" y="99"/>
                  <a:pt x="42" y="99"/>
                  <a:pt x="42" y="99"/>
                </a:cubicBezTo>
                <a:lnTo>
                  <a:pt x="42" y="0"/>
                </a:lnTo>
                <a:close/>
                <a:moveTo>
                  <a:pt x="67" y="0"/>
                </a:moveTo>
                <a:cubicBezTo>
                  <a:pt x="61" y="0"/>
                  <a:pt x="61" y="0"/>
                  <a:pt x="61" y="0"/>
                </a:cubicBezTo>
                <a:cubicBezTo>
                  <a:pt x="61" y="99"/>
                  <a:pt x="61" y="99"/>
                  <a:pt x="61" y="99"/>
                </a:cubicBezTo>
                <a:cubicBezTo>
                  <a:pt x="67" y="99"/>
                  <a:pt x="67" y="99"/>
                  <a:pt x="67" y="99"/>
                </a:cubicBezTo>
                <a:lnTo>
                  <a:pt x="67" y="0"/>
                </a:lnTo>
                <a:close/>
                <a:moveTo>
                  <a:pt x="77" y="0"/>
                </a:moveTo>
                <a:cubicBezTo>
                  <a:pt x="73" y="0"/>
                  <a:pt x="73" y="0"/>
                  <a:pt x="73" y="0"/>
                </a:cubicBezTo>
                <a:cubicBezTo>
                  <a:pt x="73" y="99"/>
                  <a:pt x="73" y="99"/>
                  <a:pt x="73" y="99"/>
                </a:cubicBezTo>
                <a:cubicBezTo>
                  <a:pt x="77" y="99"/>
                  <a:pt x="77" y="99"/>
                  <a:pt x="77" y="99"/>
                </a:cubicBezTo>
                <a:lnTo>
                  <a:pt x="77" y="0"/>
                </a:lnTo>
                <a:close/>
                <a:moveTo>
                  <a:pt x="88" y="99"/>
                </a:moveTo>
                <a:cubicBezTo>
                  <a:pt x="97" y="99"/>
                  <a:pt x="97" y="99"/>
                  <a:pt x="97" y="99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88" y="0"/>
                  <a:pt x="88" y="0"/>
                </a:cubicBezTo>
                <a:lnTo>
                  <a:pt x="88" y="99"/>
                </a:lnTo>
                <a:close/>
                <a:moveTo>
                  <a:pt x="107" y="0"/>
                </a:moveTo>
                <a:cubicBezTo>
                  <a:pt x="105" y="0"/>
                  <a:pt x="105" y="0"/>
                  <a:pt x="105" y="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107" y="99"/>
                  <a:pt x="107" y="99"/>
                  <a:pt x="107" y="99"/>
                </a:cubicBezTo>
                <a:lnTo>
                  <a:pt x="107" y="0"/>
                </a:lnTo>
                <a:close/>
                <a:moveTo>
                  <a:pt x="119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9" y="99"/>
                  <a:pt x="119" y="99"/>
                  <a:pt x="119" y="99"/>
                </a:cubicBezTo>
                <a:lnTo>
                  <a:pt x="119" y="0"/>
                </a:lnTo>
                <a:close/>
                <a:moveTo>
                  <a:pt x="124" y="99"/>
                </a:moveTo>
                <a:cubicBezTo>
                  <a:pt x="128" y="99"/>
                  <a:pt x="128" y="99"/>
                  <a:pt x="128" y="99"/>
                </a:cubicBezTo>
                <a:cubicBezTo>
                  <a:pt x="128" y="0"/>
                  <a:pt x="128" y="0"/>
                  <a:pt x="128" y="0"/>
                </a:cubicBezTo>
                <a:cubicBezTo>
                  <a:pt x="124" y="0"/>
                  <a:pt x="124" y="0"/>
                  <a:pt x="124" y="0"/>
                </a:cubicBezTo>
                <a:lnTo>
                  <a:pt x="124" y="99"/>
                </a:lnTo>
                <a:close/>
                <a:moveTo>
                  <a:pt x="135" y="0"/>
                </a:moveTo>
                <a:cubicBezTo>
                  <a:pt x="135" y="113"/>
                  <a:pt x="135" y="113"/>
                  <a:pt x="135" y="113"/>
                </a:cubicBezTo>
                <a:cubicBezTo>
                  <a:pt x="140" y="113"/>
                  <a:pt x="140" y="113"/>
                  <a:pt x="140" y="113"/>
                </a:cubicBezTo>
                <a:cubicBezTo>
                  <a:pt x="140" y="0"/>
                  <a:pt x="140" y="0"/>
                  <a:pt x="140" y="0"/>
                </a:cubicBezTo>
                <a:lnTo>
                  <a:pt x="135" y="0"/>
                </a:lnTo>
                <a:close/>
                <a:moveTo>
                  <a:pt x="51" y="0"/>
                </a:moveTo>
                <a:cubicBezTo>
                  <a:pt x="49" y="0"/>
                  <a:pt x="49" y="0"/>
                  <a:pt x="49" y="0"/>
                </a:cubicBezTo>
                <a:cubicBezTo>
                  <a:pt x="49" y="99"/>
                  <a:pt x="49" y="99"/>
                  <a:pt x="49" y="99"/>
                </a:cubicBezTo>
                <a:cubicBezTo>
                  <a:pt x="51" y="99"/>
                  <a:pt x="51" y="99"/>
                  <a:pt x="51" y="99"/>
                </a:cubicBezTo>
                <a:lnTo>
                  <a:pt x="51" y="0"/>
                </a:lnTo>
                <a:close/>
                <a:moveTo>
                  <a:pt x="28" y="113"/>
                </a:moveTo>
                <a:cubicBezTo>
                  <a:pt x="28" y="113"/>
                  <a:pt x="28" y="114"/>
                  <a:pt x="28" y="115"/>
                </a:cubicBezTo>
                <a:cubicBezTo>
                  <a:pt x="28" y="116"/>
                  <a:pt x="28" y="117"/>
                  <a:pt x="28" y="117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8"/>
                  <a:pt x="27" y="119"/>
                  <a:pt x="26" y="119"/>
                </a:cubicBezTo>
                <a:cubicBezTo>
                  <a:pt x="26" y="119"/>
                  <a:pt x="25" y="119"/>
                  <a:pt x="25" y="119"/>
                </a:cubicBezTo>
                <a:cubicBezTo>
                  <a:pt x="24" y="120"/>
                  <a:pt x="23" y="120"/>
                  <a:pt x="22" y="120"/>
                </a:cubicBezTo>
                <a:cubicBezTo>
                  <a:pt x="14" y="120"/>
                  <a:pt x="14" y="120"/>
                  <a:pt x="14" y="120"/>
                </a:cubicBezTo>
                <a:cubicBezTo>
                  <a:pt x="14" y="118"/>
                  <a:pt x="14" y="118"/>
                  <a:pt x="14" y="118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5" y="104"/>
                  <a:pt x="26" y="105"/>
                  <a:pt x="27" y="105"/>
                </a:cubicBezTo>
                <a:cubicBezTo>
                  <a:pt x="27" y="106"/>
                  <a:pt x="28" y="107"/>
                  <a:pt x="28" y="108"/>
                </a:cubicBezTo>
                <a:cubicBezTo>
                  <a:pt x="28" y="109"/>
                  <a:pt x="27" y="110"/>
                  <a:pt x="27" y="110"/>
                </a:cubicBezTo>
                <a:cubicBezTo>
                  <a:pt x="27" y="111"/>
                  <a:pt x="26" y="111"/>
                  <a:pt x="25" y="111"/>
                </a:cubicBezTo>
                <a:cubicBezTo>
                  <a:pt x="26" y="112"/>
                  <a:pt x="27" y="112"/>
                  <a:pt x="28" y="113"/>
                </a:cubicBezTo>
                <a:close/>
                <a:moveTo>
                  <a:pt x="19" y="110"/>
                </a:moveTo>
                <a:cubicBezTo>
                  <a:pt x="21" y="110"/>
                  <a:pt x="21" y="110"/>
                  <a:pt x="21" y="110"/>
                </a:cubicBezTo>
                <a:cubicBezTo>
                  <a:pt x="22" y="110"/>
                  <a:pt x="22" y="110"/>
                  <a:pt x="23" y="110"/>
                </a:cubicBezTo>
                <a:cubicBezTo>
                  <a:pt x="23" y="110"/>
                  <a:pt x="23" y="109"/>
                  <a:pt x="23" y="109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2" y="107"/>
                  <a:pt x="22" y="107"/>
                  <a:pt x="21" y="107"/>
                </a:cubicBezTo>
                <a:cubicBezTo>
                  <a:pt x="19" y="107"/>
                  <a:pt x="19" y="107"/>
                  <a:pt x="19" y="107"/>
                </a:cubicBezTo>
                <a:lnTo>
                  <a:pt x="19" y="110"/>
                </a:lnTo>
                <a:close/>
                <a:moveTo>
                  <a:pt x="24" y="115"/>
                </a:moveTo>
                <a:cubicBezTo>
                  <a:pt x="24" y="114"/>
                  <a:pt x="24" y="114"/>
                  <a:pt x="23" y="114"/>
                </a:cubicBezTo>
                <a:cubicBezTo>
                  <a:pt x="23" y="113"/>
                  <a:pt x="22" y="113"/>
                  <a:pt x="21" y="113"/>
                </a:cubicBezTo>
                <a:cubicBezTo>
                  <a:pt x="19" y="113"/>
                  <a:pt x="19" y="113"/>
                  <a:pt x="19" y="113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6"/>
                  <a:pt x="21" y="116"/>
                  <a:pt x="21" y="116"/>
                </a:cubicBezTo>
                <a:cubicBezTo>
                  <a:pt x="22" y="116"/>
                  <a:pt x="23" y="116"/>
                  <a:pt x="23" y="116"/>
                </a:cubicBezTo>
                <a:cubicBezTo>
                  <a:pt x="24" y="116"/>
                  <a:pt x="24" y="115"/>
                  <a:pt x="24" y="115"/>
                </a:cubicBezTo>
                <a:close/>
                <a:moveTo>
                  <a:pt x="45" y="118"/>
                </a:moveTo>
                <a:cubicBezTo>
                  <a:pt x="46" y="120"/>
                  <a:pt x="46" y="120"/>
                  <a:pt x="46" y="120"/>
                </a:cubicBezTo>
                <a:cubicBezTo>
                  <a:pt x="41" y="120"/>
                  <a:pt x="41" y="120"/>
                  <a:pt x="41" y="120"/>
                </a:cubicBezTo>
                <a:cubicBezTo>
                  <a:pt x="40" y="118"/>
                  <a:pt x="40" y="118"/>
                  <a:pt x="40" y="118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35" y="117"/>
                  <a:pt x="35" y="117"/>
                  <a:pt x="35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29" y="120"/>
                  <a:pt x="29" y="120"/>
                  <a:pt x="29" y="120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5" y="118"/>
                </a:lnTo>
                <a:close/>
                <a:moveTo>
                  <a:pt x="39" y="114"/>
                </a:moveTo>
                <a:cubicBezTo>
                  <a:pt x="37" y="108"/>
                  <a:pt x="37" y="108"/>
                  <a:pt x="37" y="108"/>
                </a:cubicBezTo>
                <a:cubicBezTo>
                  <a:pt x="36" y="114"/>
                  <a:pt x="36" y="114"/>
                  <a:pt x="36" y="114"/>
                </a:cubicBezTo>
                <a:lnTo>
                  <a:pt x="39" y="114"/>
                </a:lnTo>
                <a:close/>
                <a:moveTo>
                  <a:pt x="62" y="118"/>
                </a:moveTo>
                <a:cubicBezTo>
                  <a:pt x="62" y="120"/>
                  <a:pt x="62" y="120"/>
                  <a:pt x="62" y="120"/>
                </a:cubicBezTo>
                <a:cubicBezTo>
                  <a:pt x="57" y="120"/>
                  <a:pt x="57" y="120"/>
                  <a:pt x="57" y="120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3" y="114"/>
                  <a:pt x="53" y="113"/>
                  <a:pt x="53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18"/>
                  <a:pt x="47" y="118"/>
                  <a:pt x="47" y="118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57" y="104"/>
                  <a:pt x="58" y="104"/>
                  <a:pt x="59" y="105"/>
                </a:cubicBezTo>
                <a:cubicBezTo>
                  <a:pt x="59" y="105"/>
                  <a:pt x="60" y="105"/>
                  <a:pt x="61" y="106"/>
                </a:cubicBezTo>
                <a:cubicBezTo>
                  <a:pt x="61" y="107"/>
                  <a:pt x="61" y="108"/>
                  <a:pt x="61" y="109"/>
                </a:cubicBezTo>
                <a:cubicBezTo>
                  <a:pt x="61" y="109"/>
                  <a:pt x="61" y="110"/>
                  <a:pt x="61" y="111"/>
                </a:cubicBezTo>
                <a:cubicBezTo>
                  <a:pt x="60" y="111"/>
                  <a:pt x="60" y="112"/>
                  <a:pt x="59" y="112"/>
                </a:cubicBezTo>
                <a:cubicBezTo>
                  <a:pt x="59" y="112"/>
                  <a:pt x="58" y="113"/>
                  <a:pt x="57" y="113"/>
                </a:cubicBezTo>
                <a:cubicBezTo>
                  <a:pt x="58" y="113"/>
                  <a:pt x="58" y="113"/>
                  <a:pt x="59" y="113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60" y="115"/>
                  <a:pt x="60" y="115"/>
                  <a:pt x="60" y="115"/>
                </a:cubicBezTo>
                <a:lnTo>
                  <a:pt x="62" y="118"/>
                </a:lnTo>
                <a:close/>
                <a:moveTo>
                  <a:pt x="56" y="109"/>
                </a:moveTo>
                <a:cubicBezTo>
                  <a:pt x="56" y="108"/>
                  <a:pt x="56" y="108"/>
                  <a:pt x="56" y="108"/>
                </a:cubicBezTo>
                <a:cubicBezTo>
                  <a:pt x="56" y="108"/>
                  <a:pt x="55" y="107"/>
                  <a:pt x="54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10"/>
                  <a:pt x="55" y="110"/>
                  <a:pt x="55" y="110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0"/>
                  <a:pt x="56" y="109"/>
                  <a:pt x="56" y="109"/>
                </a:cubicBezTo>
                <a:close/>
                <a:moveTo>
                  <a:pt x="73" y="116"/>
                </a:moveTo>
                <a:cubicBezTo>
                  <a:pt x="72" y="116"/>
                  <a:pt x="72" y="116"/>
                  <a:pt x="71" y="116"/>
                </a:cubicBezTo>
                <a:cubicBezTo>
                  <a:pt x="70" y="116"/>
                  <a:pt x="69" y="116"/>
                  <a:pt x="69" y="115"/>
                </a:cubicBezTo>
                <a:cubicBezTo>
                  <a:pt x="68" y="115"/>
                  <a:pt x="68" y="114"/>
                  <a:pt x="68" y="112"/>
                </a:cubicBezTo>
                <a:cubicBezTo>
                  <a:pt x="68" y="111"/>
                  <a:pt x="68" y="109"/>
                  <a:pt x="68" y="109"/>
                </a:cubicBezTo>
                <a:cubicBezTo>
                  <a:pt x="69" y="108"/>
                  <a:pt x="70" y="108"/>
                  <a:pt x="71" y="108"/>
                </a:cubicBezTo>
                <a:cubicBezTo>
                  <a:pt x="71" y="108"/>
                  <a:pt x="72" y="108"/>
                  <a:pt x="72" y="108"/>
                </a:cubicBezTo>
                <a:cubicBezTo>
                  <a:pt x="73" y="108"/>
                  <a:pt x="73" y="108"/>
                  <a:pt x="73" y="109"/>
                </a:cubicBezTo>
                <a:cubicBezTo>
                  <a:pt x="73" y="109"/>
                  <a:pt x="74" y="109"/>
                  <a:pt x="74" y="110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7" y="107"/>
                  <a:pt x="77" y="106"/>
                  <a:pt x="75" y="105"/>
                </a:cubicBezTo>
                <a:cubicBezTo>
                  <a:pt x="74" y="104"/>
                  <a:pt x="73" y="104"/>
                  <a:pt x="71" y="104"/>
                </a:cubicBezTo>
                <a:cubicBezTo>
                  <a:pt x="68" y="104"/>
                  <a:pt x="66" y="105"/>
                  <a:pt x="65" y="106"/>
                </a:cubicBezTo>
                <a:cubicBezTo>
                  <a:pt x="64" y="107"/>
                  <a:pt x="63" y="109"/>
                  <a:pt x="63" y="112"/>
                </a:cubicBezTo>
                <a:cubicBezTo>
                  <a:pt x="63" y="114"/>
                  <a:pt x="63" y="115"/>
                  <a:pt x="64" y="117"/>
                </a:cubicBezTo>
                <a:cubicBezTo>
                  <a:pt x="64" y="117"/>
                  <a:pt x="65" y="117"/>
                  <a:pt x="65" y="118"/>
                </a:cubicBezTo>
                <a:cubicBezTo>
                  <a:pt x="66" y="118"/>
                  <a:pt x="66" y="119"/>
                  <a:pt x="67" y="119"/>
                </a:cubicBezTo>
                <a:cubicBezTo>
                  <a:pt x="68" y="120"/>
                  <a:pt x="69" y="120"/>
                  <a:pt x="71" y="120"/>
                </a:cubicBezTo>
                <a:cubicBezTo>
                  <a:pt x="72" y="120"/>
                  <a:pt x="74" y="120"/>
                  <a:pt x="74" y="119"/>
                </a:cubicBezTo>
                <a:cubicBezTo>
                  <a:pt x="75" y="119"/>
                  <a:pt x="76" y="118"/>
                  <a:pt x="76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17"/>
                  <a:pt x="78" y="116"/>
                  <a:pt x="78" y="115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74" y="114"/>
                  <a:pt x="73" y="115"/>
                  <a:pt x="73" y="116"/>
                </a:cubicBezTo>
                <a:close/>
                <a:moveTo>
                  <a:pt x="94" y="106"/>
                </a:moveTo>
                <a:cubicBezTo>
                  <a:pt x="95" y="107"/>
                  <a:pt x="96" y="109"/>
                  <a:pt x="96" y="112"/>
                </a:cubicBezTo>
                <a:cubicBezTo>
                  <a:pt x="96" y="114"/>
                  <a:pt x="95" y="115"/>
                  <a:pt x="95" y="116"/>
                </a:cubicBezTo>
                <a:cubicBezTo>
                  <a:pt x="94" y="117"/>
                  <a:pt x="94" y="117"/>
                  <a:pt x="94" y="118"/>
                </a:cubicBezTo>
                <a:cubicBezTo>
                  <a:pt x="93" y="118"/>
                  <a:pt x="93" y="119"/>
                  <a:pt x="92" y="119"/>
                </a:cubicBezTo>
                <a:cubicBezTo>
                  <a:pt x="91" y="120"/>
                  <a:pt x="90" y="120"/>
                  <a:pt x="88" y="120"/>
                </a:cubicBezTo>
                <a:cubicBezTo>
                  <a:pt x="86" y="120"/>
                  <a:pt x="85" y="120"/>
                  <a:pt x="84" y="119"/>
                </a:cubicBezTo>
                <a:cubicBezTo>
                  <a:pt x="83" y="119"/>
                  <a:pt x="82" y="118"/>
                  <a:pt x="82" y="118"/>
                </a:cubicBezTo>
                <a:cubicBezTo>
                  <a:pt x="81" y="117"/>
                  <a:pt x="81" y="117"/>
                  <a:pt x="81" y="116"/>
                </a:cubicBezTo>
                <a:cubicBezTo>
                  <a:pt x="80" y="115"/>
                  <a:pt x="80" y="114"/>
                  <a:pt x="80" y="112"/>
                </a:cubicBezTo>
                <a:cubicBezTo>
                  <a:pt x="80" y="109"/>
                  <a:pt x="80" y="107"/>
                  <a:pt x="82" y="106"/>
                </a:cubicBezTo>
                <a:cubicBezTo>
                  <a:pt x="83" y="105"/>
                  <a:pt x="85" y="104"/>
                  <a:pt x="88" y="104"/>
                </a:cubicBezTo>
                <a:cubicBezTo>
                  <a:pt x="90" y="104"/>
                  <a:pt x="92" y="105"/>
                  <a:pt x="94" y="106"/>
                </a:cubicBezTo>
                <a:close/>
                <a:moveTo>
                  <a:pt x="91" y="112"/>
                </a:moveTo>
                <a:cubicBezTo>
                  <a:pt x="91" y="110"/>
                  <a:pt x="91" y="109"/>
                  <a:pt x="90" y="109"/>
                </a:cubicBezTo>
                <a:cubicBezTo>
                  <a:pt x="89" y="108"/>
                  <a:pt x="89" y="108"/>
                  <a:pt x="88" y="108"/>
                </a:cubicBezTo>
                <a:cubicBezTo>
                  <a:pt x="87" y="108"/>
                  <a:pt x="86" y="108"/>
                  <a:pt x="85" y="109"/>
                </a:cubicBezTo>
                <a:cubicBezTo>
                  <a:pt x="85" y="109"/>
                  <a:pt x="84" y="110"/>
                  <a:pt x="84" y="112"/>
                </a:cubicBezTo>
                <a:cubicBezTo>
                  <a:pt x="84" y="114"/>
                  <a:pt x="85" y="115"/>
                  <a:pt x="85" y="115"/>
                </a:cubicBezTo>
                <a:cubicBezTo>
                  <a:pt x="86" y="116"/>
                  <a:pt x="87" y="116"/>
                  <a:pt x="88" y="116"/>
                </a:cubicBezTo>
                <a:cubicBezTo>
                  <a:pt x="89" y="116"/>
                  <a:pt x="89" y="116"/>
                  <a:pt x="90" y="115"/>
                </a:cubicBezTo>
                <a:cubicBezTo>
                  <a:pt x="91" y="115"/>
                  <a:pt x="91" y="113"/>
                  <a:pt x="91" y="112"/>
                </a:cubicBezTo>
                <a:close/>
                <a:moveTo>
                  <a:pt x="112" y="109"/>
                </a:moveTo>
                <a:cubicBezTo>
                  <a:pt x="112" y="110"/>
                  <a:pt x="112" y="111"/>
                  <a:pt x="112" y="112"/>
                </a:cubicBezTo>
                <a:cubicBezTo>
                  <a:pt x="112" y="114"/>
                  <a:pt x="112" y="115"/>
                  <a:pt x="112" y="116"/>
                </a:cubicBezTo>
                <a:cubicBezTo>
                  <a:pt x="112" y="117"/>
                  <a:pt x="111" y="117"/>
                  <a:pt x="110" y="118"/>
                </a:cubicBezTo>
                <a:cubicBezTo>
                  <a:pt x="110" y="118"/>
                  <a:pt x="110" y="118"/>
                  <a:pt x="110" y="118"/>
                </a:cubicBezTo>
                <a:cubicBezTo>
                  <a:pt x="110" y="119"/>
                  <a:pt x="109" y="119"/>
                  <a:pt x="108" y="119"/>
                </a:cubicBezTo>
                <a:cubicBezTo>
                  <a:pt x="107" y="119"/>
                  <a:pt x="106" y="120"/>
                  <a:pt x="105" y="120"/>
                </a:cubicBezTo>
                <a:cubicBezTo>
                  <a:pt x="98" y="120"/>
                  <a:pt x="98" y="120"/>
                  <a:pt x="98" y="120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105" y="104"/>
                  <a:pt x="105" y="104"/>
                  <a:pt x="105" y="104"/>
                </a:cubicBezTo>
                <a:cubicBezTo>
                  <a:pt x="107" y="104"/>
                  <a:pt x="108" y="104"/>
                  <a:pt x="109" y="105"/>
                </a:cubicBezTo>
                <a:cubicBezTo>
                  <a:pt x="110" y="105"/>
                  <a:pt x="110" y="106"/>
                  <a:pt x="111" y="106"/>
                </a:cubicBezTo>
                <a:cubicBezTo>
                  <a:pt x="111" y="107"/>
                  <a:pt x="112" y="108"/>
                  <a:pt x="112" y="109"/>
                </a:cubicBezTo>
                <a:close/>
                <a:moveTo>
                  <a:pt x="108" y="112"/>
                </a:moveTo>
                <a:cubicBezTo>
                  <a:pt x="108" y="110"/>
                  <a:pt x="107" y="109"/>
                  <a:pt x="107" y="109"/>
                </a:cubicBezTo>
                <a:cubicBezTo>
                  <a:pt x="106" y="108"/>
                  <a:pt x="105" y="108"/>
                  <a:pt x="104" y="108"/>
                </a:cubicBezTo>
                <a:cubicBezTo>
                  <a:pt x="103" y="108"/>
                  <a:pt x="103" y="108"/>
                  <a:pt x="103" y="108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4" y="116"/>
                  <a:pt x="104" y="116"/>
                  <a:pt x="104" y="116"/>
                </a:cubicBezTo>
                <a:cubicBezTo>
                  <a:pt x="105" y="116"/>
                  <a:pt x="106" y="116"/>
                  <a:pt x="106" y="116"/>
                </a:cubicBezTo>
                <a:cubicBezTo>
                  <a:pt x="107" y="116"/>
                  <a:pt x="107" y="115"/>
                  <a:pt x="107" y="115"/>
                </a:cubicBezTo>
                <a:cubicBezTo>
                  <a:pt x="108" y="114"/>
                  <a:pt x="108" y="113"/>
                  <a:pt x="108" y="112"/>
                </a:cubicBezTo>
                <a:close/>
                <a:moveTo>
                  <a:pt x="120" y="113"/>
                </a:moveTo>
                <a:cubicBezTo>
                  <a:pt x="127" y="113"/>
                  <a:pt x="127" y="113"/>
                  <a:pt x="127" y="113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0" y="110"/>
                  <a:pt x="120" y="110"/>
                  <a:pt x="120" y="110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15" y="120"/>
                  <a:pt x="115" y="120"/>
                  <a:pt x="115" y="120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28" y="118"/>
                  <a:pt x="128" y="118"/>
                  <a:pt x="128" y="118"/>
                </a:cubicBezTo>
                <a:cubicBezTo>
                  <a:pt x="128" y="116"/>
                  <a:pt x="128" y="116"/>
                  <a:pt x="128" y="116"/>
                </a:cubicBezTo>
                <a:cubicBezTo>
                  <a:pt x="120" y="116"/>
                  <a:pt x="120" y="116"/>
                  <a:pt x="120" y="116"/>
                </a:cubicBezTo>
                <a:lnTo>
                  <a:pt x="120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10652288" y="4840819"/>
            <a:ext cx="307790" cy="326414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1" name="Freeform 30">
            <a:extLst>
              <a:ext uri="{FF2B5EF4-FFF2-40B4-BE49-F238E27FC236}">
                <a16:creationId xmlns:a16="http://schemas.microsoft.com/office/drawing/2014/main" id="{2AE85B7A-7321-3849-B88D-AF0956C2F643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2370174"/>
            <a:ext cx="324456" cy="236234"/>
          </a:xfrm>
          <a:custGeom>
            <a:avLst/>
            <a:gdLst>
              <a:gd name="T0" fmla="*/ 9 w 140"/>
              <a:gd name="T1" fmla="*/ 0 h 102"/>
              <a:gd name="T2" fmla="*/ 0 w 140"/>
              <a:gd name="T3" fmla="*/ 93 h 102"/>
              <a:gd name="T4" fmla="*/ 131 w 140"/>
              <a:gd name="T5" fmla="*/ 102 h 102"/>
              <a:gd name="T6" fmla="*/ 140 w 140"/>
              <a:gd name="T7" fmla="*/ 9 h 102"/>
              <a:gd name="T8" fmla="*/ 136 w 140"/>
              <a:gd name="T9" fmla="*/ 93 h 102"/>
              <a:gd name="T10" fmla="*/ 9 w 140"/>
              <a:gd name="T11" fmla="*/ 98 h 102"/>
              <a:gd name="T12" fmla="*/ 4 w 140"/>
              <a:gd name="T13" fmla="*/ 9 h 102"/>
              <a:gd name="T14" fmla="*/ 131 w 140"/>
              <a:gd name="T15" fmla="*/ 4 h 102"/>
              <a:gd name="T16" fmla="*/ 136 w 140"/>
              <a:gd name="T17" fmla="*/ 93 h 102"/>
              <a:gd name="T18" fmla="*/ 129 w 140"/>
              <a:gd name="T19" fmla="*/ 11 h 102"/>
              <a:gd name="T20" fmla="*/ 11 w 140"/>
              <a:gd name="T21" fmla="*/ 32 h 102"/>
              <a:gd name="T22" fmla="*/ 11 w 140"/>
              <a:gd name="T23" fmla="*/ 70 h 102"/>
              <a:gd name="T24" fmla="*/ 129 w 140"/>
              <a:gd name="T25" fmla="*/ 91 h 102"/>
              <a:gd name="T26" fmla="*/ 11 w 140"/>
              <a:gd name="T27" fmla="*/ 70 h 102"/>
              <a:gd name="T28" fmla="*/ 51 w 140"/>
              <a:gd name="T29" fmla="*/ 65 h 102"/>
              <a:gd name="T30" fmla="*/ 62 w 140"/>
              <a:gd name="T31" fmla="*/ 37 h 102"/>
              <a:gd name="T32" fmla="*/ 49 w 140"/>
              <a:gd name="T33" fmla="*/ 37 h 102"/>
              <a:gd name="T34" fmla="*/ 39 w 140"/>
              <a:gd name="T35" fmla="*/ 65 h 102"/>
              <a:gd name="T36" fmla="*/ 28 w 140"/>
              <a:gd name="T37" fmla="*/ 37 h 102"/>
              <a:gd name="T38" fmla="*/ 38 w 140"/>
              <a:gd name="T39" fmla="*/ 58 h 102"/>
              <a:gd name="T40" fmla="*/ 95 w 140"/>
              <a:gd name="T41" fmla="*/ 59 h 102"/>
              <a:gd name="T42" fmla="*/ 106 w 140"/>
              <a:gd name="T43" fmla="*/ 65 h 102"/>
              <a:gd name="T44" fmla="*/ 107 w 140"/>
              <a:gd name="T45" fmla="*/ 37 h 102"/>
              <a:gd name="T46" fmla="*/ 86 w 140"/>
              <a:gd name="T47" fmla="*/ 65 h 102"/>
              <a:gd name="T48" fmla="*/ 95 w 140"/>
              <a:gd name="T49" fmla="*/ 59 h 102"/>
              <a:gd name="T50" fmla="*/ 105 w 140"/>
              <a:gd name="T51" fmla="*/ 54 h 102"/>
              <a:gd name="T52" fmla="*/ 103 w 140"/>
              <a:gd name="T53" fmla="*/ 43 h 102"/>
              <a:gd name="T54" fmla="*/ 79 w 140"/>
              <a:gd name="T55" fmla="*/ 57 h 102"/>
              <a:gd name="T56" fmla="*/ 74 w 140"/>
              <a:gd name="T57" fmla="*/ 53 h 102"/>
              <a:gd name="T58" fmla="*/ 67 w 140"/>
              <a:gd name="T59" fmla="*/ 48 h 102"/>
              <a:gd name="T60" fmla="*/ 69 w 140"/>
              <a:gd name="T61" fmla="*/ 39 h 102"/>
              <a:gd name="T62" fmla="*/ 83 w 140"/>
              <a:gd name="T63" fmla="*/ 39 h 102"/>
              <a:gd name="T64" fmla="*/ 81 w 140"/>
              <a:gd name="T65" fmla="*/ 45 h 102"/>
              <a:gd name="T66" fmla="*/ 76 w 140"/>
              <a:gd name="T67" fmla="*/ 41 h 102"/>
              <a:gd name="T68" fmla="*/ 72 w 140"/>
              <a:gd name="T69" fmla="*/ 44 h 102"/>
              <a:gd name="T70" fmla="*/ 77 w 140"/>
              <a:gd name="T71" fmla="*/ 48 h 102"/>
              <a:gd name="T72" fmla="*/ 84 w 140"/>
              <a:gd name="T73" fmla="*/ 56 h 102"/>
              <a:gd name="T74" fmla="*/ 74 w 140"/>
              <a:gd name="T75" fmla="*/ 65 h 102"/>
              <a:gd name="T76" fmla="*/ 64 w 140"/>
              <a:gd name="T77" fmla="*/ 61 h 102"/>
              <a:gd name="T78" fmla="*/ 68 w 140"/>
              <a:gd name="T79" fmla="*/ 56 h 102"/>
              <a:gd name="T80" fmla="*/ 74 w 140"/>
              <a:gd name="T81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" h="102">
                <a:moveTo>
                  <a:pt x="13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98"/>
                  <a:pt x="4" y="102"/>
                  <a:pt x="9" y="102"/>
                </a:cubicBezTo>
                <a:cubicBezTo>
                  <a:pt x="131" y="102"/>
                  <a:pt x="131" y="102"/>
                  <a:pt x="131" y="102"/>
                </a:cubicBezTo>
                <a:cubicBezTo>
                  <a:pt x="136" y="102"/>
                  <a:pt x="140" y="98"/>
                  <a:pt x="140" y="93"/>
                </a:cubicBezTo>
                <a:cubicBezTo>
                  <a:pt x="140" y="9"/>
                  <a:pt x="140" y="9"/>
                  <a:pt x="140" y="9"/>
                </a:cubicBezTo>
                <a:cubicBezTo>
                  <a:pt x="140" y="4"/>
                  <a:pt x="136" y="0"/>
                  <a:pt x="131" y="0"/>
                </a:cubicBezTo>
                <a:close/>
                <a:moveTo>
                  <a:pt x="136" y="93"/>
                </a:moveTo>
                <a:cubicBezTo>
                  <a:pt x="136" y="96"/>
                  <a:pt x="134" y="98"/>
                  <a:pt x="131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6" y="98"/>
                  <a:pt x="4" y="96"/>
                  <a:pt x="4" y="93"/>
                </a:cubicBezTo>
                <a:cubicBezTo>
                  <a:pt x="4" y="9"/>
                  <a:pt x="4" y="9"/>
                  <a:pt x="4" y="9"/>
                </a:cubicBezTo>
                <a:cubicBezTo>
                  <a:pt x="4" y="6"/>
                  <a:pt x="6" y="4"/>
                  <a:pt x="9" y="4"/>
                </a:cubicBezTo>
                <a:cubicBezTo>
                  <a:pt x="131" y="4"/>
                  <a:pt x="131" y="4"/>
                  <a:pt x="131" y="4"/>
                </a:cubicBezTo>
                <a:cubicBezTo>
                  <a:pt x="134" y="4"/>
                  <a:pt x="136" y="6"/>
                  <a:pt x="136" y="9"/>
                </a:cubicBezTo>
                <a:lnTo>
                  <a:pt x="136" y="93"/>
                </a:lnTo>
                <a:close/>
                <a:moveTo>
                  <a:pt x="11" y="11"/>
                </a:moveTo>
                <a:cubicBezTo>
                  <a:pt x="129" y="11"/>
                  <a:pt x="129" y="11"/>
                  <a:pt x="129" y="11"/>
                </a:cubicBezTo>
                <a:cubicBezTo>
                  <a:pt x="129" y="32"/>
                  <a:pt x="129" y="32"/>
                  <a:pt x="129" y="32"/>
                </a:cubicBezTo>
                <a:cubicBezTo>
                  <a:pt x="11" y="32"/>
                  <a:pt x="11" y="32"/>
                  <a:pt x="11" y="32"/>
                </a:cubicBezTo>
                <a:lnTo>
                  <a:pt x="11" y="11"/>
                </a:lnTo>
                <a:close/>
                <a:moveTo>
                  <a:pt x="11" y="70"/>
                </a:moveTo>
                <a:cubicBezTo>
                  <a:pt x="129" y="70"/>
                  <a:pt x="129" y="70"/>
                  <a:pt x="129" y="70"/>
                </a:cubicBezTo>
                <a:cubicBezTo>
                  <a:pt x="129" y="91"/>
                  <a:pt x="129" y="91"/>
                  <a:pt x="129" y="91"/>
                </a:cubicBezTo>
                <a:cubicBezTo>
                  <a:pt x="11" y="91"/>
                  <a:pt x="11" y="91"/>
                  <a:pt x="11" y="91"/>
                </a:cubicBezTo>
                <a:lnTo>
                  <a:pt x="11" y="70"/>
                </a:lnTo>
                <a:close/>
                <a:moveTo>
                  <a:pt x="57" y="65"/>
                </a:moveTo>
                <a:cubicBezTo>
                  <a:pt x="51" y="65"/>
                  <a:pt x="51" y="65"/>
                  <a:pt x="51" y="65"/>
                </a:cubicBezTo>
                <a:cubicBezTo>
                  <a:pt x="57" y="37"/>
                  <a:pt x="57" y="37"/>
                  <a:pt x="57" y="37"/>
                </a:cubicBezTo>
                <a:cubicBezTo>
                  <a:pt x="62" y="37"/>
                  <a:pt x="62" y="37"/>
                  <a:pt x="62" y="37"/>
                </a:cubicBezTo>
                <a:lnTo>
                  <a:pt x="57" y="65"/>
                </a:lnTo>
                <a:close/>
                <a:moveTo>
                  <a:pt x="49" y="37"/>
                </a:moveTo>
                <a:cubicBezTo>
                  <a:pt x="55" y="37"/>
                  <a:pt x="55" y="37"/>
                  <a:pt x="55" y="37"/>
                </a:cubicBezTo>
                <a:cubicBezTo>
                  <a:pt x="39" y="65"/>
                  <a:pt x="39" y="65"/>
                  <a:pt x="39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28" y="37"/>
                  <a:pt x="28" y="37"/>
                  <a:pt x="28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8" y="58"/>
                  <a:pt x="38" y="58"/>
                  <a:pt x="38" y="58"/>
                </a:cubicBezTo>
                <a:lnTo>
                  <a:pt x="49" y="37"/>
                </a:lnTo>
                <a:close/>
                <a:moveTo>
                  <a:pt x="95" y="59"/>
                </a:moveTo>
                <a:cubicBezTo>
                  <a:pt x="106" y="59"/>
                  <a:pt x="106" y="59"/>
                  <a:pt x="106" y="59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1" y="37"/>
                  <a:pt x="101" y="37"/>
                  <a:pt x="101" y="37"/>
                </a:cubicBezTo>
                <a:cubicBezTo>
                  <a:pt x="86" y="65"/>
                  <a:pt x="86" y="65"/>
                  <a:pt x="86" y="65"/>
                </a:cubicBezTo>
                <a:cubicBezTo>
                  <a:pt x="91" y="65"/>
                  <a:pt x="91" y="65"/>
                  <a:pt x="91" y="65"/>
                </a:cubicBezTo>
                <a:lnTo>
                  <a:pt x="95" y="59"/>
                </a:lnTo>
                <a:close/>
                <a:moveTo>
                  <a:pt x="103" y="43"/>
                </a:moveTo>
                <a:cubicBezTo>
                  <a:pt x="105" y="54"/>
                  <a:pt x="105" y="54"/>
                  <a:pt x="105" y="54"/>
                </a:cubicBezTo>
                <a:cubicBezTo>
                  <a:pt x="97" y="54"/>
                  <a:pt x="97" y="54"/>
                  <a:pt x="97" y="54"/>
                </a:cubicBezTo>
                <a:lnTo>
                  <a:pt x="103" y="43"/>
                </a:lnTo>
                <a:close/>
                <a:moveTo>
                  <a:pt x="78" y="59"/>
                </a:moveTo>
                <a:cubicBezTo>
                  <a:pt x="78" y="59"/>
                  <a:pt x="79" y="58"/>
                  <a:pt x="79" y="57"/>
                </a:cubicBezTo>
                <a:cubicBezTo>
                  <a:pt x="79" y="56"/>
                  <a:pt x="79" y="56"/>
                  <a:pt x="78" y="55"/>
                </a:cubicBezTo>
                <a:cubicBezTo>
                  <a:pt x="77" y="55"/>
                  <a:pt x="76" y="54"/>
                  <a:pt x="74" y="53"/>
                </a:cubicBezTo>
                <a:cubicBezTo>
                  <a:pt x="72" y="52"/>
                  <a:pt x="70" y="51"/>
                  <a:pt x="69" y="51"/>
                </a:cubicBezTo>
                <a:cubicBezTo>
                  <a:pt x="68" y="50"/>
                  <a:pt x="68" y="49"/>
                  <a:pt x="67" y="48"/>
                </a:cubicBezTo>
                <a:cubicBezTo>
                  <a:pt x="66" y="47"/>
                  <a:pt x="66" y="46"/>
                  <a:pt x="66" y="45"/>
                </a:cubicBezTo>
                <a:cubicBezTo>
                  <a:pt x="66" y="43"/>
                  <a:pt x="67" y="41"/>
                  <a:pt x="69" y="39"/>
                </a:cubicBezTo>
                <a:cubicBezTo>
                  <a:pt x="70" y="38"/>
                  <a:pt x="73" y="37"/>
                  <a:pt x="76" y="37"/>
                </a:cubicBezTo>
                <a:cubicBezTo>
                  <a:pt x="79" y="37"/>
                  <a:pt x="82" y="38"/>
                  <a:pt x="83" y="39"/>
                </a:cubicBezTo>
                <a:cubicBezTo>
                  <a:pt x="85" y="41"/>
                  <a:pt x="86" y="43"/>
                  <a:pt x="86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4"/>
                  <a:pt x="80" y="43"/>
                  <a:pt x="79" y="42"/>
                </a:cubicBezTo>
                <a:cubicBezTo>
                  <a:pt x="79" y="42"/>
                  <a:pt x="77" y="41"/>
                  <a:pt x="76" y="41"/>
                </a:cubicBezTo>
                <a:cubicBezTo>
                  <a:pt x="74" y="41"/>
                  <a:pt x="73" y="42"/>
                  <a:pt x="73" y="42"/>
                </a:cubicBezTo>
                <a:cubicBezTo>
                  <a:pt x="72" y="43"/>
                  <a:pt x="72" y="43"/>
                  <a:pt x="72" y="44"/>
                </a:cubicBezTo>
                <a:cubicBezTo>
                  <a:pt x="72" y="45"/>
                  <a:pt x="72" y="46"/>
                  <a:pt x="72" y="46"/>
                </a:cubicBezTo>
                <a:cubicBezTo>
                  <a:pt x="73" y="47"/>
                  <a:pt x="74" y="47"/>
                  <a:pt x="77" y="48"/>
                </a:cubicBezTo>
                <a:cubicBezTo>
                  <a:pt x="80" y="50"/>
                  <a:pt x="82" y="51"/>
                  <a:pt x="83" y="52"/>
                </a:cubicBezTo>
                <a:cubicBezTo>
                  <a:pt x="84" y="53"/>
                  <a:pt x="84" y="54"/>
                  <a:pt x="84" y="56"/>
                </a:cubicBezTo>
                <a:cubicBezTo>
                  <a:pt x="84" y="59"/>
                  <a:pt x="84" y="61"/>
                  <a:pt x="82" y="63"/>
                </a:cubicBezTo>
                <a:cubicBezTo>
                  <a:pt x="80" y="64"/>
                  <a:pt x="77" y="65"/>
                  <a:pt x="74" y="65"/>
                </a:cubicBezTo>
                <a:cubicBezTo>
                  <a:pt x="71" y="65"/>
                  <a:pt x="69" y="65"/>
                  <a:pt x="67" y="64"/>
                </a:cubicBezTo>
                <a:cubicBezTo>
                  <a:pt x="66" y="63"/>
                  <a:pt x="64" y="62"/>
                  <a:pt x="64" y="61"/>
                </a:cubicBezTo>
                <a:cubicBezTo>
                  <a:pt x="63" y="59"/>
                  <a:pt x="63" y="58"/>
                  <a:pt x="63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9" y="58"/>
                  <a:pt x="69" y="59"/>
                </a:cubicBezTo>
                <a:cubicBezTo>
                  <a:pt x="70" y="60"/>
                  <a:pt x="71" y="60"/>
                  <a:pt x="74" y="60"/>
                </a:cubicBezTo>
                <a:cubicBezTo>
                  <a:pt x="75" y="60"/>
                  <a:pt x="77" y="60"/>
                  <a:pt x="78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9409" y="1582341"/>
            <a:ext cx="64462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Arial" panose="020B0604020202020204" pitchFamily="34" charset="0"/>
              </a:rPr>
              <a:t>​</a:t>
            </a:r>
            <a:r>
              <a:rPr lang="ru-RU" dirty="0">
                <a:latin typeface="Roboto Condensed"/>
              </a:rPr>
              <a:t>темно-синий классический костюм (пиджаки, брюки, юбки)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Roboto Condensed"/>
              </a:rPr>
              <a:t>вместо пиджака разрешается носить темно-синий жилет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Roboto Condensed"/>
              </a:rPr>
              <a:t>светлая однотонная рубашка (блузка)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Roboto Condensed"/>
              </a:rPr>
              <a:t>туфли (кроссовки и туфли на высоком каблуке запрещены)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Roboto Condensed"/>
              </a:rPr>
              <a:t>шеврон или значок с эмблемой </a:t>
            </a:r>
            <a:r>
              <a:rPr lang="ru-RU" dirty="0" smtClean="0">
                <a:latin typeface="Roboto Condensed"/>
              </a:rPr>
              <a:t>лицея</a:t>
            </a:r>
          </a:p>
          <a:p>
            <a:pPr algn="just"/>
            <a:endParaRPr lang="ru-RU" dirty="0">
              <a:latin typeface="Roboto Condensed"/>
            </a:endParaRPr>
          </a:p>
          <a:p>
            <a:pPr algn="just" fontAlgn="base"/>
            <a:r>
              <a:rPr lang="ru-RU" dirty="0">
                <a:latin typeface="inherit"/>
              </a:rPr>
              <a:t>* </a:t>
            </a:r>
            <a:r>
              <a:rPr lang="ru-RU" dirty="0" smtClean="0">
                <a:latin typeface="inherit"/>
              </a:rPr>
              <a:t>    Шевроны</a:t>
            </a:r>
            <a:r>
              <a:rPr lang="ru-RU" dirty="0">
                <a:latin typeface="inherit"/>
              </a:rPr>
              <a:t>, значки, эмблемы лицей заказывает оптом</a:t>
            </a:r>
            <a:endParaRPr lang="ru-RU" dirty="0">
              <a:latin typeface="PT Sans"/>
            </a:endParaRPr>
          </a:p>
          <a:p>
            <a:pPr algn="just" fontAlgn="base"/>
            <a:r>
              <a:rPr lang="ru-RU" dirty="0" smtClean="0">
                <a:latin typeface="PT Sans"/>
              </a:rPr>
              <a:t>**  </a:t>
            </a:r>
            <a:r>
              <a:rPr lang="ru-RU" dirty="0">
                <a:latin typeface="PT Sans"/>
              </a:rPr>
              <a:t>При наличии жилета с эмблемой пиджак носить не обязательно</a:t>
            </a:r>
          </a:p>
          <a:p>
            <a:pPr algn="just" fontAlgn="base"/>
            <a:r>
              <a:rPr lang="ru-RU" dirty="0">
                <a:latin typeface="PT Sans"/>
              </a:rPr>
              <a:t>*** Родители не обязаны покупать школьную форму в какой-то определенной фирме.</a:t>
            </a:r>
            <a:endParaRPr lang="ru-RU" b="0" i="0" dirty="0">
              <a:effectLst/>
              <a:latin typeface="PT Sans"/>
            </a:endParaRPr>
          </a:p>
        </p:txBody>
      </p:sp>
      <p:pic>
        <p:nvPicPr>
          <p:cNvPr id="8" name="Picture 2" descr="Школьная форма | ЧОУ «Школа «ДИПЛОМАТ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953" y="1483373"/>
            <a:ext cx="3239944" cy="453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лавна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458" y="5242496"/>
            <a:ext cx="1855790" cy="15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004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Custom 4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A2D85"/>
      </a:accent1>
      <a:accent2>
        <a:srgbClr val="FE922F"/>
      </a:accent2>
      <a:accent3>
        <a:srgbClr val="A5A5A5"/>
      </a:accent3>
      <a:accent4>
        <a:srgbClr val="E84C49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461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微软雅黑</vt:lpstr>
      <vt:lpstr>微软雅黑</vt:lpstr>
      <vt:lpstr>Microsoft YaHei UI</vt:lpstr>
      <vt:lpstr>Arial</vt:lpstr>
      <vt:lpstr>Calibri</vt:lpstr>
      <vt:lpstr>Calibri Light</vt:lpstr>
      <vt:lpstr>inherit</vt:lpstr>
      <vt:lpstr>inpin heiti</vt:lpstr>
      <vt:lpstr>PT Sans</vt:lpstr>
      <vt:lpstr>Roboto Condensed</vt:lpstr>
      <vt:lpstr>华文新魏</vt:lpstr>
      <vt:lpstr>Wingdings</vt:lpstr>
      <vt:lpstr>Office Theme</vt:lpstr>
      <vt:lpstr>Прием детей  в 1 класс</vt:lpstr>
      <vt:lpstr>Презентация PowerPoint</vt:lpstr>
      <vt:lpstr>Критерии приема</vt:lpstr>
      <vt:lpstr>Процесс подачи заявлений</vt:lpstr>
      <vt:lpstr>Slide title</vt:lpstr>
      <vt:lpstr>Приоритеты при зачислении</vt:lpstr>
      <vt:lpstr>Информация о школе</vt:lpstr>
      <vt:lpstr>Единые требования к лицейской форме: </vt:lpstr>
      <vt:lpstr>Единые требования к лицейской форме: </vt:lpstr>
      <vt:lpstr>Полезные ссылки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Пользователь</cp:lastModifiedBy>
  <cp:revision>16</cp:revision>
  <dcterms:created xsi:type="dcterms:W3CDTF">2023-02-12T09:31:41Z</dcterms:created>
  <dcterms:modified xsi:type="dcterms:W3CDTF">2026-02-05T09:38:45Z</dcterms:modified>
</cp:coreProperties>
</file>