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74" r:id="rId3"/>
    <p:sldId id="276" r:id="rId4"/>
    <p:sldId id="263" r:id="rId5"/>
    <p:sldId id="287" r:id="rId6"/>
    <p:sldId id="265" r:id="rId7"/>
    <p:sldId id="264" r:id="rId8"/>
    <p:sldId id="278" r:id="rId9"/>
    <p:sldId id="279" r:id="rId10"/>
    <p:sldId id="280" r:id="rId11"/>
    <p:sldId id="281" r:id="rId12"/>
    <p:sldId id="282" r:id="rId13"/>
    <p:sldId id="286" r:id="rId14"/>
    <p:sldId id="283" r:id="rId15"/>
    <p:sldId id="284" r:id="rId16"/>
    <p:sldId id="285" r:id="rId17"/>
    <p:sldId id="268" r:id="rId18"/>
    <p:sldId id="269" r:id="rId19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B67"/>
    <a:srgbClr val="F6A3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865"/>
  </p:normalViewPr>
  <p:slideViewPr>
    <p:cSldViewPr snapToGrid="0" snapToObjects="1">
      <p:cViewPr varScale="1">
        <p:scale>
          <a:sx n="90" d="100"/>
          <a:sy n="90" d="100"/>
        </p:scale>
        <p:origin x="54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C3B85E-7294-4A8A-BB68-88EC63F41970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937E64-E4F3-480F-A35E-234787BC4D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827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6CEA59-736D-490F-95A0-E24E66C10DFD}" type="slidenum">
              <a:rPr lang="ru-RU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050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6CEA59-736D-490F-95A0-E24E66C10DFD}" type="slidenum">
              <a:rPr lang="ru-RU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742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0543F0B-57D0-FB4A-83EF-32C51CF372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D7F094-A3B6-CD4F-B648-8ED59B4054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5DC25E-8AB3-C741-AC23-C12BECA61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0CA62D-80E9-D148-AB9A-AD2D6E163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97D10-170A-7F41-A639-F17A99C0ADF9}" type="datetimeFigureOut">
              <a:rPr lang="uk-UA" smtClean="0"/>
              <a:t>14.05.2025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994A97-28F7-BF4B-B827-2BD55C780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4D0C2F-7561-9B43-A653-D21F9CD5A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509CF-F0FE-B745-A389-B33A15F6FBF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3147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02279-4E08-EE45-9D4A-341CE86E1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0B8F69-4B7F-B44C-BAE6-8BBF220DB4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76DC61-D6B2-7849-B950-ACAA7AAF4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97D10-170A-7F41-A639-F17A99C0ADF9}" type="datetimeFigureOut">
              <a:rPr lang="uk-UA" smtClean="0"/>
              <a:t>14.05.2025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156266-2898-5543-9C49-D8DCE1621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7BA749-5022-F147-9315-781761767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509CF-F0FE-B745-A389-B33A15F6FBF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25170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5A76DE-D8DA-3442-95C0-918E39E64D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9899BA-AE6D-0B46-B532-F693DC3EB2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D85AF2-2AC3-DD44-83F2-B53E58B6B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97D10-170A-7F41-A639-F17A99C0ADF9}" type="datetimeFigureOut">
              <a:rPr lang="uk-UA" smtClean="0"/>
              <a:t>14.05.2025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5E1309-610E-5B44-B9FF-5AF9E093A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38E19-BFBF-4241-9166-D3880B739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509CF-F0FE-B745-A389-B33A15F6FBF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7246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AF95D-E4A4-7F4B-A27B-8AF0D3350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532B65-3BD4-C148-A67F-C3C8659FEE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66DC0-1796-7F47-9703-6DE42ECA4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97D10-170A-7F41-A639-F17A99C0ADF9}" type="datetimeFigureOut">
              <a:rPr lang="uk-UA" smtClean="0"/>
              <a:t>14.05.2025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F8615F-5501-1845-B7B9-4CEEAE382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B35839-4711-A44B-BACA-4791D75FD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509CF-F0FE-B745-A389-B33A15F6FBF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9592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AF795-9FD5-2749-957E-164BB289B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89234A-EC61-234B-8B47-F4ABE2E1DD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2AB733-404D-144A-B33E-D05C9F578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97D10-170A-7F41-A639-F17A99C0ADF9}" type="datetimeFigureOut">
              <a:rPr lang="uk-UA" smtClean="0"/>
              <a:t>14.05.2025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5E5123-4FA2-8D4E-AF9A-73BFADE35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60A097-7471-F745-8E6A-EDF8B49E3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509CF-F0FE-B745-A389-B33A15F6FBF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0144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19443-3B8A-9C40-BB81-F9B6552B1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EE60A-ECE7-DE4C-A29B-9E77D48107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14756C-3F2B-9E4F-828E-43CE256BCB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3D567E-ECEA-0844-AE84-4E5D78867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97D10-170A-7F41-A639-F17A99C0ADF9}" type="datetimeFigureOut">
              <a:rPr lang="uk-UA" smtClean="0"/>
              <a:t>14.05.2025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860AB7-1CB3-E64A-B7E4-62FCCEEFB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D358A2-47BD-AF4E-B32F-F228BFF66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509CF-F0FE-B745-A389-B33A15F6FBF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15333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E267B-48D5-084F-92CB-54CA74245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4F7E3D-ADFB-CD4B-B87A-31EA6C93CA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24DD48-8D19-4E4B-9802-54D46D439F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B67177-0856-F440-9070-148AE3AEA1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F0A676-95E8-4A44-A49F-DD09B7F4ED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12FA70-A92E-4E40-B9D2-335D63BEA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97D10-170A-7F41-A639-F17A99C0ADF9}" type="datetimeFigureOut">
              <a:rPr lang="uk-UA" smtClean="0"/>
              <a:t>14.05.2025</a:t>
            </a:fld>
            <a:endParaRPr lang="uk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3CB991-C14A-8243-B7B6-94B904BB8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D0AFE5-A65B-8C45-809E-AE7EBBD6C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509CF-F0FE-B745-A389-B33A15F6FBF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8772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0AC2C-5557-494C-B5D6-E7848F50A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F399E1-1008-774F-9124-2FDDC10D8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97D10-170A-7F41-A639-F17A99C0ADF9}" type="datetimeFigureOut">
              <a:rPr lang="uk-UA" smtClean="0"/>
              <a:t>14.05.2025</a:t>
            </a:fld>
            <a:endParaRPr lang="uk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A54C5D-40E6-D448-90F1-42F07C1A5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F8AFC6-51C1-404A-9C3D-0771E8431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509CF-F0FE-B745-A389-B33A15F6FBF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7692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F3DE35-A61A-9E4E-BEA3-C7381881C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97D10-170A-7F41-A639-F17A99C0ADF9}" type="datetimeFigureOut">
              <a:rPr lang="uk-UA" smtClean="0"/>
              <a:t>14.05.2025</a:t>
            </a:fld>
            <a:endParaRPr lang="uk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4A45EA-3E32-6A49-9AC3-4F61F09D9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F4279A-0ED5-CF42-97E9-B993517B9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509CF-F0FE-B745-A389-B33A15F6FBF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06483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07AC7-DDF6-374F-A476-419EA8AD7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F70B1-F2AA-EC46-A835-E4A6E8A30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EFD75C-DBB9-9E4B-B932-EA27C0C8F9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78B8EB-B100-F344-826D-6E271B157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97D10-170A-7F41-A639-F17A99C0ADF9}" type="datetimeFigureOut">
              <a:rPr lang="uk-UA" smtClean="0"/>
              <a:t>14.05.2025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90C08E-67E0-8646-8D70-BD8779F81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FCA0FD-D7CA-D146-BE45-412558A14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509CF-F0FE-B745-A389-B33A15F6FBF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4996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2BCD0-1C24-0949-A295-8A74C894B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6126DA-46C4-A741-B2A0-734B920769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2F9460-E292-DE45-B9DD-351A8FAF30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61EB6F-FAFD-074F-950A-1DAB1D45F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97D10-170A-7F41-A639-F17A99C0ADF9}" type="datetimeFigureOut">
              <a:rPr lang="uk-UA" smtClean="0"/>
              <a:t>14.05.2025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870F15-20BF-A442-AF2A-B6F58CEE1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2C08CC-6363-B842-9DDC-5CD582F99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509CF-F0FE-B745-A389-B33A15F6FBF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3438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6775529-8014-4241-B6C9-70E02AF5DFD1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1217" t="10024" r="10024" b="11218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B30334-C738-A747-BF29-A8458D7CF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uk-U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49AC06-C565-F443-95E4-2FCD2EFF99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B5CF1-FCEE-D94A-AF20-CF5BDA31B4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F97D10-170A-7F41-A639-F17A99C0ADF9}" type="datetimeFigureOut">
              <a:rPr lang="uk-UA" smtClean="0"/>
              <a:t>14.05.2025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BA1B2F-DB2A-5749-A3D2-19301B1B73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D1B3A0-A5CD-724F-B8B5-C955A96A52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509CF-F0FE-B745-A389-B33A15F6FBF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3662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EECE0-3031-3E43-ADC5-D7328AAEDD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5416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sz="8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Виды кровотечений и способы их остановки</a:t>
            </a:r>
            <a:endParaRPr lang="uk-UA" sz="80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34328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Заголовок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Способы временной остановки наружного кровотечения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Прямое давление на рану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Наложение давящей повязки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Пальцевое прижатие артерии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Максимальное сгибание конечности в суставе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Наложение кровоостанавливающего жгута (табельного или импровизированного)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Рассмотрим эти способы</a:t>
            </a:r>
          </a:p>
        </p:txBody>
      </p:sp>
    </p:spTree>
    <p:extLst>
      <p:ext uri="{BB962C8B-B14F-4D97-AF65-F5344CB8AC3E}">
        <p14:creationId xmlns:p14="http://schemas.microsoft.com/office/powerpoint/2010/main" val="6327194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Заголовок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Прямое давление на рану</a:t>
            </a:r>
          </a:p>
        </p:txBody>
      </p:sp>
      <p:sp>
        <p:nvSpPr>
          <p:cNvPr id="11266" name="Объект 2"/>
          <p:cNvSpPr>
            <a:spLocks noGrp="1" noChangeArrowheads="1"/>
          </p:cNvSpPr>
          <p:nvPr>
            <p:ph idx="1"/>
          </p:nvPr>
        </p:nvSpPr>
        <p:spPr>
          <a:xfrm>
            <a:off x="4932608" y="1825625"/>
            <a:ext cx="6421192" cy="4351338"/>
          </a:xfrm>
        </p:spPr>
        <p:txBody>
          <a:bodyPr/>
          <a:lstStyle/>
          <a:p>
            <a:pPr marL="0" indent="0" algn="just">
              <a:buFont typeface="Arial" charset="0"/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Это наиболее простой способ остановки кровотечения. </a:t>
            </a:r>
          </a:p>
          <a:p>
            <a:pPr marL="0" indent="0" algn="just">
              <a:buFont typeface="Arial" charset="0"/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Рана закрывается стерильными салфетками, стерильным бинтом или любой подручной тканью, после чего на область раны осуществляется давление рукой участника оказания первой помощи с силой, достаточной для остановки кровотечения.</a:t>
            </a:r>
          </a:p>
        </p:txBody>
      </p:sp>
      <p:pic>
        <p:nvPicPr>
          <p:cNvPr id="11267" name="Picture 2" descr="C:\Documents and Settings\lapinana\Рабочий стол\Цикл по оказанию первой помощи\Блок картинок\10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22" y="1735473"/>
            <a:ext cx="3954071" cy="3909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2533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Заголовок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Давящая повязка</a:t>
            </a:r>
          </a:p>
        </p:txBody>
      </p:sp>
      <p:sp>
        <p:nvSpPr>
          <p:cNvPr id="12290" name="Объект 2"/>
          <p:cNvSpPr>
            <a:spLocks noGrp="1" noChangeArrowheads="1"/>
          </p:cNvSpPr>
          <p:nvPr>
            <p:ph idx="1"/>
          </p:nvPr>
        </p:nvSpPr>
        <p:spPr>
          <a:xfrm>
            <a:off x="838200" y="1458912"/>
            <a:ext cx="6116392" cy="4351338"/>
          </a:xfrm>
        </p:spPr>
        <p:txBody>
          <a:bodyPr/>
          <a:lstStyle/>
          <a:p>
            <a:pPr marL="0" indent="0" algn="just">
              <a:buFont typeface="Arial" charset="0"/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Используется для более продолжительной остановки кровотечения.</a:t>
            </a:r>
          </a:p>
          <a:p>
            <a:pPr marL="0" indent="0" algn="just">
              <a:buFont typeface="Arial" charset="0"/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На рану желательно наложить стерильные салфетки из аптечки, компрессия (давление) осуществляется с наложением каждого последующего тура бинта. </a:t>
            </a:r>
          </a:p>
          <a:p>
            <a:pPr marL="0" indent="0" algn="just">
              <a:buFont typeface="Arial" charset="0"/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По окончании наложения повязку следует закрепить.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53000" l="4367" r="82467">
                        <a14:foregroundMark x1="39833" y1="22650" x2="39833" y2="22650"/>
                        <a14:foregroundMark x1="41233" y1="16900" x2="41233" y2="16900"/>
                        <a14:foregroundMark x1="43800" y1="12850" x2="43800" y2="12850"/>
                        <a14:foregroundMark x1="36233" y1="13850" x2="36233" y2="13850"/>
                        <a14:foregroundMark x1="45200" y1="16700" x2="45200" y2="16700"/>
                        <a14:foregroundMark x1="24333" y1="38200" x2="24333" y2="38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15" r="19201" b="47567"/>
          <a:stretch/>
        </p:blipFill>
        <p:spPr>
          <a:xfrm rot="19534381">
            <a:off x="4546242" y="2223352"/>
            <a:ext cx="7662930" cy="3515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1274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ъект 2"/>
          <p:cNvSpPr>
            <a:spLocks noGrp="1" noChangeArrowheads="1"/>
          </p:cNvSpPr>
          <p:nvPr>
            <p:ph idx="1"/>
          </p:nvPr>
        </p:nvSpPr>
        <p:spPr>
          <a:xfrm>
            <a:off x="914399" y="2859935"/>
            <a:ext cx="10628379" cy="6232549"/>
          </a:xfrm>
        </p:spPr>
        <p:txBody>
          <a:bodyPr>
            <a:normAutofit/>
          </a:bodyPr>
          <a:lstStyle/>
          <a:p>
            <a:pPr marL="0" indent="0" algn="ctr">
              <a:buFont typeface="Arial" charset="0"/>
              <a:buNone/>
            </a:pPr>
            <a:r>
              <a:rPr lang="ru-RU" alt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качестве импровизированного жгута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рекомендуется использовать подручные предметы (платок, ремень, галстук, тесьму, веревку). </a:t>
            </a:r>
          </a:p>
          <a:p>
            <a:pPr marL="0" indent="0" algn="ctr">
              <a:buFont typeface="Arial" charset="0"/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Из этих предметов делается петля, закручивающаяся до остановки или ослабления кровотечения любым прочным предметом (металлический или деревянный прут и др.)</a:t>
            </a:r>
          </a:p>
          <a:p>
            <a:pPr marL="0" indent="0" algn="ctr">
              <a:buFont typeface="Arial" charset="0"/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При достижении цели (остановки кровотечения) прут прибинтовывается к конечности, что препятствует распусканию закрутки.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231" r="99819">
                        <a14:foregroundMark x1="30407" y1="63908" x2="30407" y2="63908"/>
                        <a14:foregroundMark x1="44525" y1="66486" x2="44525" y2="66486"/>
                      </a14:backgroundRemoval>
                    </a14:imgEffect>
                  </a14:imgLayer>
                </a14:imgProps>
              </a:ext>
            </a:extLst>
          </a:blip>
          <a:srcRect l="11090"/>
          <a:stretch/>
        </p:blipFill>
        <p:spPr>
          <a:xfrm>
            <a:off x="3782673" y="-449935"/>
            <a:ext cx="4891829" cy="3669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796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Правила наложения кровоостанавливающего жгута</a:t>
            </a:r>
          </a:p>
        </p:txBody>
      </p:sp>
      <p:sp>
        <p:nvSpPr>
          <p:cNvPr id="26626" name="Объект 2"/>
          <p:cNvSpPr>
            <a:spLocks noGrp="1" noChangeArrowheads="1"/>
          </p:cNvSpPr>
          <p:nvPr>
            <p:ph idx="1"/>
          </p:nvPr>
        </p:nvSpPr>
        <p:spPr>
          <a:xfrm>
            <a:off x="838200" y="1280062"/>
            <a:ext cx="10636876" cy="5094980"/>
          </a:xfrm>
        </p:spPr>
        <p:txBody>
          <a:bodyPr/>
          <a:lstStyle/>
          <a:p>
            <a:pPr marL="514350" indent="-514350" algn="just">
              <a:buFont typeface="Arial" charset="0"/>
              <a:buAutoNum type="arabicPeriod"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Жгут накладывается только при артериальном кровотечении из ран конечностей; предпочтительное место наложения жгута – плечо и бедро.</a:t>
            </a:r>
          </a:p>
          <a:p>
            <a:pPr marL="514350" indent="-514350" algn="just">
              <a:buFont typeface="Arial" charset="0"/>
              <a:buAutoNum type="arabicPeriod"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Жгут накладывается либо поверх одежды, либо на повязку </a:t>
            </a:r>
            <a:r>
              <a:rPr lang="ru-RU" alt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(на голое тело жгут накладывать нельзя!)</a:t>
            </a:r>
          </a:p>
          <a:p>
            <a:pPr marL="514350" indent="-514350" algn="just">
              <a:buFont typeface="Arial" charset="0"/>
              <a:buAutoNum type="arabicPeriod"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Перед наложением жгут заводится за конечность и растягивается, кровотечение останавливается первым (растянутым) туром жгута; все последующие туры накладываются так, чтобы каждый последующий тур примерно наполовину перекрывал предыдущий.</a:t>
            </a:r>
          </a:p>
        </p:txBody>
      </p:sp>
    </p:spTree>
    <p:extLst>
      <p:ext uri="{BB962C8B-B14F-4D97-AF65-F5344CB8AC3E}">
        <p14:creationId xmlns:p14="http://schemas.microsoft.com/office/powerpoint/2010/main" val="470190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Правила наложения кровоостанавливающего жгута</a:t>
            </a:r>
          </a:p>
        </p:txBody>
      </p:sp>
      <p:sp>
        <p:nvSpPr>
          <p:cNvPr id="27650" name="Объект 2"/>
          <p:cNvSpPr>
            <a:spLocks noGrp="1" noChangeArrowheads="1"/>
          </p:cNvSpPr>
          <p:nvPr>
            <p:ph idx="1"/>
          </p:nvPr>
        </p:nvSpPr>
        <p:spPr>
          <a:xfrm>
            <a:off x="838200" y="1465016"/>
            <a:ext cx="10515600" cy="4351338"/>
          </a:xfrm>
        </p:spPr>
        <p:txBody>
          <a:bodyPr/>
          <a:lstStyle/>
          <a:p>
            <a:pPr marL="514350" indent="-514350">
              <a:buFont typeface="Calibri Light" pitchFamily="34" charset="0"/>
              <a:buAutoNum type="arabicPeriod" startAt="4"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Жгут не должен быть закрыт одеждой или повязкой </a:t>
            </a:r>
            <a:r>
              <a:rPr lang="ru-RU" alt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(должен      быть на виду!)</a:t>
            </a:r>
          </a:p>
          <a:p>
            <a:pPr marL="514350" indent="-514350">
              <a:buFont typeface="Calibri Light" pitchFamily="34" charset="0"/>
              <a:buAutoNum type="arabicPeriod" startAt="4"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Точное время наложение жгута следует указать в записке, записку поместить под жгут.</a:t>
            </a:r>
          </a:p>
          <a:p>
            <a:pPr marL="514350" indent="-514350">
              <a:buFont typeface="Calibri Light" pitchFamily="34" charset="0"/>
              <a:buAutoNum type="arabicPeriod" startAt="4"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Максимальное время наложения жгута на конечность не должно превышать </a:t>
            </a:r>
            <a:r>
              <a:rPr lang="ru-RU" alt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60 минут.</a:t>
            </a:r>
          </a:p>
          <a:p>
            <a:pPr marL="514350" indent="-514350">
              <a:buFont typeface="Calibri Light" pitchFamily="34" charset="0"/>
              <a:buAutoNum type="arabicPeriod" startAt="4"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После наложения жгута конечность следует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иммобилизировать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термоизолировать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(укутать) доступными средствами.</a:t>
            </a:r>
          </a:p>
        </p:txBody>
      </p:sp>
    </p:spTree>
    <p:extLst>
      <p:ext uri="{BB962C8B-B14F-4D97-AF65-F5344CB8AC3E}">
        <p14:creationId xmlns:p14="http://schemas.microsoft.com/office/powerpoint/2010/main" val="14278764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73088"/>
            <a:ext cx="10515600" cy="132556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Если максимальное время наложения жгута истекло, а медицинская помощь недоступна, следует сделать: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6392" y="1825625"/>
            <a:ext cx="10515600" cy="4351338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Осуществить пальцевое прижатие артерии выше жгута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Снять жгут на 15 минут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 возможности выполнить легкий массаж конечности, на которую был наложен жгут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Вновь наложить жгут, но чуть выше места предыдущего наложения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Время повторного наложения должно быть максимально сокращено!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8" t="15211" r="47809" b="56432"/>
          <a:stretch/>
        </p:blipFill>
        <p:spPr>
          <a:xfrm rot="16200000">
            <a:off x="-283241" y="2178833"/>
            <a:ext cx="3334555" cy="194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9148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правильно наложенного жгута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38225" y="1641341"/>
            <a:ext cx="10315575" cy="43287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Кровотечение остановлено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Отсутствует пульсация 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Конечность бледная и прохладная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54" y="1862603"/>
            <a:ext cx="842513" cy="8425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54" y="2541440"/>
            <a:ext cx="867559" cy="8675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051" y="3005078"/>
            <a:ext cx="807842" cy="807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3731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Типичные ошибки при накладывании жгута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3762" y="1353847"/>
            <a:ext cx="10944476" cy="468471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1). </a:t>
            </a:r>
            <a:r>
              <a:rPr lang="ru-RU" sz="30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Чрезмерное затягивание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что влечет за собой сдавление сосудов и нервов (гангрена или параличи конечностей).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2). </a:t>
            </a:r>
            <a:r>
              <a:rPr lang="ru-RU" sz="30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 затянутый</a:t>
            </a:r>
            <a:r>
              <a:rPr lang="ru-RU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жгут не останавливает кровотечение, а наоборот, создавая венозный застой, усиливает кровотечение.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3). Наложение жгута </a:t>
            </a:r>
            <a:r>
              <a:rPr lang="ru-RU" sz="30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 показаниям</a:t>
            </a:r>
            <a:r>
              <a:rPr lang="ru-RU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 венозном кровотечении).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4). Наложение </a:t>
            </a:r>
            <a:r>
              <a:rPr lang="ru-RU" sz="30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голое тело, далеко от раны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5). </a:t>
            </a:r>
            <a:r>
              <a:rPr lang="ru-RU" sz="30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Плохое закрепление</a:t>
            </a:r>
            <a:r>
              <a:rPr lang="ru-RU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жгута.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6). Наложение жгута </a:t>
            </a:r>
            <a:r>
              <a:rPr lang="ru-RU" sz="30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близко к воспалительному процессу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7). Грубейшая ошибка – </a:t>
            </a:r>
            <a:r>
              <a:rPr lang="ru-RU" sz="30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указанное время наложения жгута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т.к. если снять жгут позднее, чем через 1-2 часа, может развиться критическая ишемия конечности.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336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838200" y="327025"/>
            <a:ext cx="10515600" cy="879475"/>
          </a:xfrm>
        </p:spPr>
        <p:txBody>
          <a:bodyPr/>
          <a:lstStyle/>
          <a:p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Понятие «кровотечение», «острая кровопотеря»</a:t>
            </a:r>
          </a:p>
        </p:txBody>
      </p:sp>
      <p:sp>
        <p:nvSpPr>
          <p:cNvPr id="4098" name="Объект 2"/>
          <p:cNvSpPr>
            <a:spLocks noGrp="1" noChangeArrowheads="1"/>
          </p:cNvSpPr>
          <p:nvPr>
            <p:ph idx="1"/>
          </p:nvPr>
        </p:nvSpPr>
        <p:spPr>
          <a:xfrm>
            <a:off x="838200" y="1325562"/>
            <a:ext cx="10515600" cy="4351338"/>
          </a:xfrm>
        </p:spPr>
        <p:txBody>
          <a:bodyPr/>
          <a:lstStyle/>
          <a:p>
            <a:pPr marL="0" indent="0" algn="just">
              <a:buFont typeface="Arial" charset="0"/>
              <a:buNone/>
            </a:pPr>
            <a:r>
              <a:rPr lang="ru-RU" alt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Кровотечение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– ситуация, когда кровь, в норме находящаяся в сосудистом русле, по разным причинам (чаще – вследствие травмы) покидает сосудистое русло.</a:t>
            </a:r>
            <a:br>
              <a:rPr lang="ru-RU" altLang="ru-RU" dirty="0">
                <a:latin typeface="Times New Roman" pitchFamily="18" charset="0"/>
                <a:cs typeface="Times New Roman" pitchFamily="18" charset="0"/>
              </a:rPr>
            </a:b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Font typeface="Arial" charset="0"/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	Следствием этого является </a:t>
            </a:r>
            <a:r>
              <a:rPr lang="ru-RU" alt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острая кровопотеря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– утрата части крови.</a:t>
            </a:r>
          </a:p>
        </p:txBody>
      </p:sp>
      <p:sp>
        <p:nvSpPr>
          <p:cNvPr id="4" name="Объект 2"/>
          <p:cNvSpPr txBox="1">
            <a:spLocks noChangeArrowheads="1"/>
          </p:cNvSpPr>
          <p:nvPr/>
        </p:nvSpPr>
        <p:spPr>
          <a:xfrm>
            <a:off x="838200" y="4225925"/>
            <a:ext cx="10429874" cy="2451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charset="0"/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	Следствием </a:t>
            </a:r>
            <a:r>
              <a:rPr lang="ru-RU" alt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острой кровопотери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является снижение функции системы кровообращения по переносу кислорода и питательных веществ к органам. </a:t>
            </a:r>
          </a:p>
          <a:p>
            <a:pPr marL="0" indent="0" algn="just">
              <a:buFont typeface="Arial" charset="0"/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	Это в свою очередь приводит к ухудшению или прекращению их деятельности. </a:t>
            </a:r>
          </a:p>
        </p:txBody>
      </p:sp>
    </p:spTree>
    <p:extLst>
      <p:ext uri="{BB962C8B-B14F-4D97-AF65-F5344CB8AC3E}">
        <p14:creationId xmlns:p14="http://schemas.microsoft.com/office/powerpoint/2010/main" val="558360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Заголовок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признаки кровопотери</a:t>
            </a:r>
          </a:p>
        </p:txBody>
      </p:sp>
      <p:sp>
        <p:nvSpPr>
          <p:cNvPr id="6146" name="Объект 2"/>
          <p:cNvSpPr>
            <a:spLocks noGrp="1" noChangeArrowheads="1"/>
          </p:cNvSpPr>
          <p:nvPr>
            <p:ph idx="1"/>
          </p:nvPr>
        </p:nvSpPr>
        <p:spPr>
          <a:xfrm>
            <a:off x="1143000" y="1577975"/>
            <a:ext cx="10515600" cy="4351338"/>
          </a:xfrm>
        </p:spPr>
        <p:txBody>
          <a:bodyPr/>
          <a:lstStyle/>
          <a:p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Резкая общая слабость</a:t>
            </a:r>
          </a:p>
          <a:p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Чувство жажды</a:t>
            </a:r>
          </a:p>
          <a:p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Головокружение</a:t>
            </a:r>
          </a:p>
          <a:p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Мелькание «мушек» перед глазами</a:t>
            </a:r>
          </a:p>
          <a:p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Обморок (чаще при попытке встать)</a:t>
            </a:r>
          </a:p>
          <a:p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Бледная, влажная и холодная кожа</a:t>
            </a:r>
          </a:p>
          <a:p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Учащенное сердцебиение</a:t>
            </a:r>
          </a:p>
          <a:p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Частое дыхание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439" y="1762114"/>
            <a:ext cx="3552836" cy="355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266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74440" y="276225"/>
            <a:ext cx="59626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Виды кровотечений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502777" y="3341635"/>
            <a:ext cx="3686173" cy="857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033429" y="3511286"/>
            <a:ext cx="3057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Артериальное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16817" y="2200276"/>
            <a:ext cx="3419474" cy="7675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397791" y="2290458"/>
            <a:ext cx="3057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Венозное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11990" y="907980"/>
            <a:ext cx="3598065" cy="809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35221" y="990910"/>
            <a:ext cx="3057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Капиллярное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650" b="96100" l="3200" r="99700">
                        <a14:foregroundMark x1="79700" y1="22650" x2="79700" y2="22650"/>
                        <a14:foregroundMark x1="42800" y1="18600" x2="42800" y2="18600"/>
                        <a14:foregroundMark x1="54050" y1="20400" x2="54050" y2="20400"/>
                        <a14:foregroundMark x1="52800" y1="40850" x2="52800" y2="40850"/>
                        <a14:foregroundMark x1="50700" y1="34850" x2="50700" y2="34850"/>
                        <a14:foregroundMark x1="38600" y1="74300" x2="38600" y2="74300"/>
                        <a14:foregroundMark x1="49450" y1="69600" x2="49450" y2="69600"/>
                        <a14:foregroundMark x1="52350" y1="79600" x2="52350" y2="79600"/>
                        <a14:foregroundMark x1="40150" y1="86400" x2="40150" y2="86400"/>
                        <a14:foregroundMark x1="36250" y1="55550" x2="36250" y2="55550"/>
                        <a14:foregroundMark x1="41650" y1="49850" x2="41650" y2="49850"/>
                        <a14:foregroundMark x1="48200" y1="50150" x2="48200" y2="50150"/>
                        <a14:foregroundMark x1="50150" y1="54150" x2="50150" y2="54150"/>
                        <a14:foregroundMark x1="42100" y1="56650" x2="42100" y2="56650"/>
                        <a14:foregroundMark x1="73450" y1="26950" x2="73450" y2="26950"/>
                        <a14:foregroundMark x1="60950" y1="10150" x2="79850" y2="33900"/>
                        <a14:foregroundMark x1="59700" y1="73200" x2="59700" y2="78750"/>
                        <a14:foregroundMark x1="60950" y1="73900" x2="79450" y2="73200"/>
                        <a14:foregroundMark x1="61550" y1="78900" x2="78450" y2="78350"/>
                        <a14:foregroundMark x1="79700" y1="73900" x2="79300" y2="78050"/>
                        <a14:foregroundMark x1="83900" y1="74300" x2="81100" y2="75550"/>
                        <a14:foregroundMark x1="59600" y1="48050" x2="59450" y2="59700"/>
                        <a14:foregroundMark x1="59050" y1="59700" x2="86100" y2="59050"/>
                        <a14:foregroundMark x1="86400" y1="47800" x2="59050" y2="48600"/>
                        <a14:foregroundMark x1="38900" y1="32650" x2="40000" y2="40400"/>
                        <a14:foregroundMark x1="25300" y1="62650" x2="48200" y2="59850"/>
                        <a14:foregroundMark x1="50700" y1="20000" x2="51650" y2="23350"/>
                        <a14:foregroundMark x1="38900" y1="32600" x2="48400" y2="32450"/>
                        <a14:foregroundMark x1="40300" y1="38900" x2="47950" y2="39050"/>
                        <a14:backgroundMark x1="26100" y1="53750" x2="34850" y2="42200"/>
                        <a14:backgroundMark x1="62500" y1="64850" x2="89300" y2="64700"/>
                        <a14:backgroundMark x1="38750" y1="59150" x2="38750" y2="59150"/>
                        <a14:backgroundMark x1="40300" y1="59150" x2="40300" y2="59150"/>
                        <a14:backgroundMark x1="36100" y1="60400" x2="37900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649" y="688032"/>
            <a:ext cx="6219825" cy="6219825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2203843" y="4392899"/>
            <a:ext cx="3781425" cy="8096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295344" y="4473859"/>
            <a:ext cx="35984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Паренхиматозное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33445" y="5581650"/>
            <a:ext cx="3598065" cy="8365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502777" y="5671698"/>
            <a:ext cx="24545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Смешанное</a:t>
            </a:r>
          </a:p>
        </p:txBody>
      </p:sp>
    </p:spTree>
    <p:extLst>
      <p:ext uri="{BB962C8B-B14F-4D97-AF65-F5344CB8AC3E}">
        <p14:creationId xmlns:p14="http://schemas.microsoft.com/office/powerpoint/2010/main" val="1862745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5938" l="0" r="981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1457325"/>
            <a:ext cx="6057900" cy="4038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38700" y="285750"/>
            <a:ext cx="59626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Капиллярное кровотечение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581775" y="1800047"/>
            <a:ext cx="4600575" cy="193899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marL="514350" indent="-514350"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Признаки капиллярного кровотечения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Наблюдается при ссадинах, порезах, царапинах.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43050" y="5586155"/>
            <a:ext cx="94392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ctr">
              <a:defRPr/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Капиллярное кровотечение непосредственной угрозы для жизни, как правило, не представляют.</a:t>
            </a:r>
          </a:p>
        </p:txBody>
      </p:sp>
    </p:spTree>
    <p:extLst>
      <p:ext uri="{BB962C8B-B14F-4D97-AF65-F5344CB8AC3E}">
        <p14:creationId xmlns:p14="http://schemas.microsoft.com/office/powerpoint/2010/main" val="2875495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38" b="97969" l="1458" r="981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" y="1419225"/>
            <a:ext cx="6129338" cy="40862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38700" y="285750"/>
            <a:ext cx="59626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Венозное кровотечение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753224" y="1752511"/>
            <a:ext cx="4048125" cy="193899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Признаки венозного кровотечения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кровь темно-вишневого цвета.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вытекает «ручьем».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33475" y="5517247"/>
            <a:ext cx="102203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Характеризуются меньшей скоростью кровопотери. Венозные кровотечения могут быть менее опасными, однако также требуют скорейшей остановки.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3812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38700" y="285750"/>
            <a:ext cx="59626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Артериальное кровотечение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5937" y1="36406" x2="15937" y2="36406"/>
                        <a14:foregroundMark x1="21875" y1="40000" x2="21875" y2="40000"/>
                        <a14:foregroundMark x1="17708" y1="24375" x2="17708" y2="24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91" y="1175056"/>
            <a:ext cx="5100638" cy="34004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45291" y="4438666"/>
            <a:ext cx="11079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Являются наиболее опасными, так как при ранении крупных артерий происходит большая потеря крови за короткое время.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848348" y="1628775"/>
            <a:ext cx="5676901" cy="249299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Признаки артериального кровотечения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алая пульсирующая струя крови, 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быстро расплывающаяся лужа крови алого цвета, 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быстро пропитывающаяся кровью одежда пострадавшего.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510" y="4967954"/>
            <a:ext cx="1638299" cy="16382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114925" y="5313593"/>
            <a:ext cx="6686549" cy="1292662"/>
          </a:xfrm>
          <a:prstGeom prst="rect">
            <a:avLst/>
          </a:prstGeom>
          <a:solidFill>
            <a:srgbClr val="FF6B67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Первая помощь:</a:t>
            </a:r>
          </a:p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случает артериального кровотечения необходимо срочное пальцевое прижатие артерии или наложения жгута.</a:t>
            </a:r>
          </a:p>
        </p:txBody>
      </p:sp>
    </p:spTree>
    <p:extLst>
      <p:ext uri="{BB962C8B-B14F-4D97-AF65-F5344CB8AC3E}">
        <p14:creationId xmlns:p14="http://schemas.microsoft.com/office/powerpoint/2010/main" val="3587434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74" y="1076325"/>
            <a:ext cx="9458325" cy="2009775"/>
          </a:xfr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C000"/>
            </a:solidFill>
          </a:ln>
        </p:spPr>
        <p:txBody>
          <a:bodyPr rtlCol="0">
            <a:normAutofit/>
          </a:bodyPr>
          <a:lstStyle/>
          <a:p>
            <a:pPr marL="514350" indent="-51435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Это кровотечения, при которых имеются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одновременно артериальное, венозное и капиллярное кровотечение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Наблюдаются, например, при отрыве конечности.</a:t>
            </a:r>
          </a:p>
          <a:p>
            <a:pPr marL="514350" indent="-51435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Опасны вследствие наличия артериального кровотечения.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1999" y="474662"/>
            <a:ext cx="5019675" cy="879475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Смешанные</a:t>
            </a:r>
            <a:b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1452560" y="3346450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Паренхиматозное кровотечение </a:t>
            </a:r>
            <a:b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85874" y="4078705"/>
            <a:ext cx="9458325" cy="181588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Возникает </a:t>
            </a:r>
            <a:r>
              <a:rPr lang="ru-RU" alt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повреждении внутренних органов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печени, селезёнки, почек, лёгких (оно всегда опасно для жизни).</a:t>
            </a:r>
          </a:p>
          <a:p>
            <a:pPr algn="just"/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Острая потеря 1 – 2 л крови, особенно при тяжёлых комбинированных поражениях, может привести к смерти.</a:t>
            </a:r>
            <a:endParaRPr lang="ru-RU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295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Заголовок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Человеку, оказывающему первую помощь при травмах, необходимо выполнить следующие мероприятия:</a:t>
            </a:r>
          </a:p>
        </p:txBody>
      </p:sp>
      <p:sp>
        <p:nvSpPr>
          <p:cNvPr id="9218" name="Объект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Arial" charset="0"/>
              <a:buAutoNum type="arabicPeriod"/>
            </a:pPr>
            <a:r>
              <a:rPr lang="ru-RU" altLang="ru-RU">
                <a:latin typeface="Times New Roman" pitchFamily="18" charset="0"/>
                <a:cs typeface="Times New Roman" pitchFamily="18" charset="0"/>
              </a:rPr>
              <a:t>Обеспечить безопасные условия для оказания первой помощи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ru-RU" altLang="ru-RU">
                <a:latin typeface="Times New Roman" pitchFamily="18" charset="0"/>
                <a:cs typeface="Times New Roman" pitchFamily="18" charset="0"/>
              </a:rPr>
              <a:t>Убедиться в наличии признаков жизни у пострадавшего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ru-RU" altLang="ru-RU">
                <a:latin typeface="Times New Roman" pitchFamily="18" charset="0"/>
                <a:cs typeface="Times New Roman" pitchFamily="18" charset="0"/>
              </a:rPr>
              <a:t>Провести обзорный осмотр для определения наличия кровотечения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ru-RU" altLang="ru-RU">
                <a:latin typeface="Times New Roman" pitchFamily="18" charset="0"/>
                <a:cs typeface="Times New Roman" pitchFamily="18" charset="0"/>
              </a:rPr>
              <a:t>Определить вид кровотечения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ru-RU" altLang="ru-RU">
                <a:latin typeface="Times New Roman" pitchFamily="18" charset="0"/>
                <a:cs typeface="Times New Roman" pitchFamily="18" charset="0"/>
              </a:rPr>
              <a:t>Выполнить остановку кровотечения наиболее подходящим способом или их комбинацией</a:t>
            </a:r>
          </a:p>
        </p:txBody>
      </p:sp>
    </p:spTree>
    <p:extLst>
      <p:ext uri="{BB962C8B-B14F-4D97-AF65-F5344CB8AC3E}">
        <p14:creationId xmlns:p14="http://schemas.microsoft.com/office/powerpoint/2010/main" val="32481263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0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91ADA1"/>
      </a:accent1>
      <a:accent2>
        <a:srgbClr val="D6A495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852</Words>
  <Application>Microsoft Office PowerPoint</Application>
  <PresentationFormat>Широкоэкранный</PresentationFormat>
  <Paragraphs>102</Paragraphs>
  <Slides>18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Arial Black</vt:lpstr>
      <vt:lpstr>Calibri</vt:lpstr>
      <vt:lpstr>Calibri Light</vt:lpstr>
      <vt:lpstr>Times New Roman</vt:lpstr>
      <vt:lpstr>Office Theme</vt:lpstr>
      <vt:lpstr>Виды кровотечений и способы их остановки</vt:lpstr>
      <vt:lpstr>Понятие «кровотечение», «острая кровопотеря»</vt:lpstr>
      <vt:lpstr>Основные признаки кровопотери</vt:lpstr>
      <vt:lpstr>Презентация PowerPoint</vt:lpstr>
      <vt:lpstr>Презентация PowerPoint</vt:lpstr>
      <vt:lpstr>Презентация PowerPoint</vt:lpstr>
      <vt:lpstr>Презентация PowerPoint</vt:lpstr>
      <vt:lpstr>Смешанные </vt:lpstr>
      <vt:lpstr>Человеку, оказывающему первую помощь при травмах, необходимо выполнить следующие мероприятия:</vt:lpstr>
      <vt:lpstr>Способы временной остановки наружного кровотечения</vt:lpstr>
      <vt:lpstr>1. Прямое давление на рану</vt:lpstr>
      <vt:lpstr>2. Давящая повязка</vt:lpstr>
      <vt:lpstr>Презентация PowerPoint</vt:lpstr>
      <vt:lpstr>Правила наложения кровоостанавливающего жгута</vt:lpstr>
      <vt:lpstr>Правила наложения кровоостанавливающего жгута</vt:lpstr>
      <vt:lpstr>Если максимальное время наложения жгута истекло, а медицинская помощь недоступна, следует сделать: </vt:lpstr>
      <vt:lpstr>Признаки правильно наложенного жгута</vt:lpstr>
      <vt:lpstr>Типичные ошибки при накладывании жгута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Microsoft Office User</dc:creator>
  <cp:lastModifiedBy>Виталя</cp:lastModifiedBy>
  <cp:revision>51</cp:revision>
  <dcterms:created xsi:type="dcterms:W3CDTF">2024-02-12T18:25:12Z</dcterms:created>
  <dcterms:modified xsi:type="dcterms:W3CDTF">2025-05-14T07:14:57Z</dcterms:modified>
</cp:coreProperties>
</file>