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sldIdLst>
    <p:sldId id="256" r:id="rId4"/>
    <p:sldId id="257" r:id="rId5"/>
    <p:sldId id="260" r:id="rId6"/>
    <p:sldId id="261" r:id="rId7"/>
    <p:sldId id="258" r:id="rId8"/>
    <p:sldId id="263" r:id="rId9"/>
    <p:sldId id="262" r:id="rId10"/>
    <p:sldId id="259" r:id="rId11"/>
    <p:sldId id="265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76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anose="05000000000000000000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anose="020B0604020202020204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anose="020B0604020202020204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211750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anose="020B0604020202020204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725" indent="-339725">
              <a:lnSpc>
                <a:spcPct val="90000"/>
              </a:lnSpc>
              <a:defRPr sz="2800"/>
            </a:lvl1pPr>
            <a:lvl2pPr marL="673100" indent="-325120">
              <a:lnSpc>
                <a:spcPct val="90000"/>
              </a:lnSpc>
              <a:defRPr sz="2400"/>
            </a:lvl2pPr>
            <a:lvl3pPr marL="953770" indent="-288290">
              <a:lnSpc>
                <a:spcPct val="90000"/>
              </a:lnSpc>
              <a:defRPr sz="2000"/>
            </a:lvl3pPr>
            <a:lvl4pPr marL="1227455" indent="-273685">
              <a:lnSpc>
                <a:spcPct val="90000"/>
              </a:lnSpc>
              <a:defRPr sz="1800"/>
            </a:lvl4pPr>
            <a:lvl5pPr marL="1515745" indent="-280670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80" indent="-347980">
              <a:lnSpc>
                <a:spcPct val="90000"/>
              </a:lnSpc>
              <a:defRPr sz="2800"/>
            </a:lvl1pPr>
            <a:lvl2pPr marL="673100" indent="-339725">
              <a:lnSpc>
                <a:spcPct val="90000"/>
              </a:lnSpc>
              <a:defRPr sz="2400"/>
            </a:lvl2pPr>
            <a:lvl3pPr marL="962025" indent="-302895">
              <a:lnSpc>
                <a:spcPct val="90000"/>
              </a:lnSpc>
              <a:defRPr sz="2000"/>
            </a:lvl3pPr>
            <a:lvl4pPr marL="1227455" indent="-266065">
              <a:lnSpc>
                <a:spcPct val="90000"/>
              </a:lnSpc>
              <a:defRPr sz="1800"/>
            </a:lvl4pPr>
            <a:lvl5pPr marL="1515745" indent="-273685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940" indent="-281940">
              <a:defRPr sz="2300"/>
            </a:lvl1pPr>
            <a:lvl2pPr marL="561975" indent="-266065">
              <a:defRPr sz="2000"/>
            </a:lvl2pPr>
            <a:lvl3pPr marL="813435" indent="-243205">
              <a:defRPr sz="1800"/>
            </a:lvl3pPr>
            <a:lvl4pPr marL="1050290" indent="-228600">
              <a:defRPr sz="1700"/>
            </a:lvl4pPr>
            <a:lvl5pPr marL="1279525" indent="-206375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545" indent="-296545">
              <a:defRPr sz="2300"/>
            </a:lvl1pPr>
            <a:lvl2pPr marL="570230" indent="-273685">
              <a:defRPr sz="2000"/>
            </a:lvl2pPr>
            <a:lvl3pPr marL="821690" indent="-244475">
              <a:defRPr sz="1800"/>
            </a:lvl3pPr>
            <a:lvl4pPr marL="1050290" indent="-236855">
              <a:defRPr sz="1700"/>
            </a:lvl4pPr>
            <a:lvl5pPr marL="1279525" indent="-220980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  <a:endParaRPr lang="ru-RU" noProof="0" smtClean="0"/>
          </a:p>
          <a:p>
            <a:pPr lvl="1"/>
            <a:r>
              <a:rPr lang="ru-RU" noProof="0" smtClean="0"/>
              <a:t>Второй уровень</a:t>
            </a:r>
            <a:endParaRPr lang="ru-RU" noProof="0" smtClean="0"/>
          </a:p>
          <a:p>
            <a:pPr lvl="2"/>
            <a:r>
              <a:rPr lang="ru-RU" noProof="0" smtClean="0"/>
              <a:t>Третий уровень</a:t>
            </a:r>
            <a:endParaRPr lang="ru-RU" noProof="0" smtClean="0"/>
          </a:p>
          <a:p>
            <a:pPr lvl="3"/>
            <a:r>
              <a:rPr lang="ru-RU" noProof="0" smtClean="0"/>
              <a:t>Четвертый уровень</a:t>
            </a:r>
            <a:endParaRPr lang="ru-RU" noProof="0" smtClean="0"/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3.png"/><Relationship Id="rId14" Type="http://schemas.openxmlformats.org/officeDocument/2006/relationships/image" Target="../media/image2.png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188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panose="020B0604020202020204" pitchFamily="34" charset="0"/>
        </a:defRPr>
      </a:lvl1pPr>
    </p:titleStyle>
    <p:bodyStyle>
      <a:lvl1pPr marL="396875" indent="-396875" algn="l" defTabSz="914400" rtl="0" eaLnBrk="1" latinLnBrk="0" hangingPunct="1">
        <a:lnSpc>
          <a:spcPct val="90000"/>
        </a:lnSpc>
        <a:spcBef>
          <a:spcPct val="20000"/>
        </a:spcBef>
        <a:buFontTx/>
        <a:buBlip>
          <a:blip r:embed="rId14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400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9205" indent="-344805" algn="l" defTabSz="914400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5280" indent="-346075" algn="l" defTabSz="914400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830" indent="-336550" algn="l" defTabSz="914400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050" name="Рисунок 3" descr="white rectangle.png"/>
          <p:cNvPicPr>
            <a:picLocks noChangeAspect="1"/>
          </p:cNvPicPr>
          <p:nvPr/>
        </p:nvPicPr>
        <p:blipFill>
          <a:blip r:embed="rId3"/>
          <a:srcRect b="10452"/>
          <a:stretch>
            <a:fillRect/>
          </a:stretch>
        </p:blipFill>
        <p:spPr>
          <a:xfrm>
            <a:off x="0" y="1300163"/>
            <a:ext cx="9144000" cy="5557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516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>
          <a:xfrm>
            <a:off x="722313" y="1905000"/>
            <a:ext cx="8040687" cy="210820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None/>
        <a:defRPr sz="3000" b="1" kern="1200">
          <a:solidFill>
            <a:schemeClr val="tx1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1pPr>
      <a:lvl2pPr marL="384810" indent="-7620" algn="l" defTabSz="91440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None/>
        <a:defRPr sz="2800" b="1" kern="1200">
          <a:solidFill>
            <a:schemeClr val="tx1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2pPr>
      <a:lvl3pPr marL="762000" indent="-7620" algn="l" defTabSz="91440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3pPr>
      <a:lvl4pPr marL="1094105" indent="7620" algn="l" defTabSz="91440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4pPr>
      <a:lvl5pPr marL="1426210" indent="0" algn="l" defTabSz="91440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6.jpeg"/><Relationship Id="rId1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46.jpeg"/><Relationship Id="rId1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WordArt 4"/>
          <p:cNvSpPr>
            <a:spLocks noTextEdit="1"/>
          </p:cNvSpPr>
          <p:nvPr/>
        </p:nvSpPr>
        <p:spPr>
          <a:xfrm>
            <a:off x="827088" y="765175"/>
            <a:ext cx="7632700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38100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Ожоги. Виды ожогов. </a:t>
            </a:r>
            <a:endParaRPr lang="ru-RU" altLang="en-US" sz="3600"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  <a:p>
            <a:pPr algn="ctr"/>
            <a:r>
              <a:rPr lang="ru-RU" altLang="en-US" sz="3600">
                <a:ln w="38100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Солнечные ожоги. </a:t>
            </a:r>
            <a:endParaRPr lang="ru-RU" altLang="en-US" sz="3600"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  <a:p>
            <a:pPr algn="ctr"/>
            <a:r>
              <a:rPr lang="ru-RU" altLang="en-US" sz="3600">
                <a:ln w="38100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lin ang="5400000" scaled="1"/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Тепловой удар.</a:t>
            </a:r>
            <a:endParaRPr lang="ru-RU" altLang="en-US" sz="3600"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lin ang="5400000" scaled="1"/>
                <a:tileRect/>
              </a:gradFill>
              <a:effectLst>
                <a:outerShdw dist="35921" dir="2699999" algn="ctr" rotWithShape="0">
                  <a:srgbClr val="C0C0C0">
                    <a:alpha val="79999"/>
                  </a:srgbClr>
                </a:outerShdw>
              </a:effectLst>
              <a:latin typeface="Impact" panose="020B0806030902050204" charset="0"/>
              <a:ea typeface="Impact" panose="020B080603090205020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8538" y="4456113"/>
            <a:ext cx="6335713" cy="1816100"/>
          </a:xfrm>
          <a:prstGeom prst="rect">
            <a:avLst/>
          </a:prstGeom>
        </p:spPr>
        <p:txBody>
          <a:bodyPr wrap="square">
            <a:spAutoFit/>
          </a:bodyPr>
          <a:p>
            <a:pPr eaLnBrk="1" hangingPunct="1">
              <a:buNone/>
            </a:pPr>
            <a:r>
              <a:rPr lang="ru-RU" altLang="ru-RU" sz="20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FFFFFF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FFFFFF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Подготовил материал Акхузин Андрей Ахметович, преподаватель ФКП образовательное учреждение  № 228, г. Курган</a:t>
            </a:r>
            <a:endParaRPr lang="ru-RU" altLang="ru-RU" sz="2000" dirty="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ext Box 3"/>
          <p:cNvSpPr txBox="1"/>
          <p:nvPr/>
        </p:nvSpPr>
        <p:spPr>
          <a:xfrm>
            <a:off x="395288" y="1196975"/>
            <a:ext cx="928846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800" dirty="0">
                <a:latin typeface="Times New Roman" panose="02020603050405020304" pitchFamily="18" charset="0"/>
              </a:rPr>
              <a:t>Цель</a:t>
            </a:r>
            <a:r>
              <a:rPr lang="ru-RU" altLang="ru-RU" sz="2400" dirty="0">
                <a:latin typeface="Times New Roman" panose="02020603050405020304" pitchFamily="18" charset="0"/>
              </a:rPr>
              <a:t>- </a:t>
            </a:r>
            <a:r>
              <a:rPr lang="ru-RU" altLang="ru-RU" sz="2000" dirty="0">
                <a:latin typeface="Times New Roman" panose="02020603050405020304" pitchFamily="18" charset="0"/>
              </a:rPr>
              <a:t>уменьшить боль и предупредить опасные для жизни осложнения.</a:t>
            </a:r>
            <a:endParaRPr lang="ru-RU" altLang="ru-RU" sz="2000" dirty="0">
              <a:latin typeface="Times New Roman" panose="02020603050405020304" pitchFamily="18" charset="0"/>
            </a:endParaRPr>
          </a:p>
        </p:txBody>
      </p:sp>
      <p:sp>
        <p:nvSpPr>
          <p:cNvPr id="14339" name="Text Box 4"/>
          <p:cNvSpPr txBox="1"/>
          <p:nvPr/>
        </p:nvSpPr>
        <p:spPr>
          <a:xfrm>
            <a:off x="1403350" y="1773238"/>
            <a:ext cx="684053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400" dirty="0">
                <a:solidFill>
                  <a:schemeClr val="tx1"/>
                </a:solidFill>
                <a:latin typeface="Arial" panose="020B0604020202020204" pitchFamily="34" charset="0"/>
              </a:rPr>
              <a:t>Оказание помощи при ожогах </a:t>
            </a: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</a:rPr>
              <a:t>I </a:t>
            </a:r>
            <a:r>
              <a:rPr lang="ru-RU" altLang="ru-RU" sz="2400" dirty="0">
                <a:solidFill>
                  <a:schemeClr val="tx1"/>
                </a:solidFill>
                <a:latin typeface="Arial" panose="020B0604020202020204" pitchFamily="34" charset="0"/>
              </a:rPr>
              <a:t>и </a:t>
            </a:r>
            <a:r>
              <a:rPr lang="en-US" altLang="ru-RU" sz="2400" dirty="0">
                <a:solidFill>
                  <a:schemeClr val="tx1"/>
                </a:solidFill>
                <a:latin typeface="Arial" panose="020B0604020202020204" pitchFamily="34" charset="0"/>
              </a:rPr>
              <a:t>II</a:t>
            </a:r>
            <a:r>
              <a:rPr lang="ru-RU" altLang="ru-RU" sz="2400" dirty="0">
                <a:solidFill>
                  <a:schemeClr val="tx1"/>
                </a:solidFill>
                <a:latin typeface="Arial" panose="020B0604020202020204" pitchFamily="34" charset="0"/>
              </a:rPr>
              <a:t> степени:</a:t>
            </a:r>
            <a:endParaRPr lang="ru-RU" altLang="ru-RU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4340" name="Picture 5"/>
          <p:cNvPicPr>
            <a:picLocks noChangeAspect="1"/>
          </p:cNvPicPr>
          <p:nvPr/>
        </p:nvPicPr>
        <p:blipFill>
          <a:blip r:embed="rId1">
            <a:lum bright="-6000" contrast="24000"/>
          </a:blip>
          <a:stretch>
            <a:fillRect/>
          </a:stretch>
        </p:blipFill>
        <p:spPr>
          <a:xfrm>
            <a:off x="611188" y="2420938"/>
            <a:ext cx="1798637" cy="129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1" name="Picture 6"/>
          <p:cNvPicPr>
            <a:picLocks noChangeAspect="1"/>
          </p:cNvPicPr>
          <p:nvPr/>
        </p:nvPicPr>
        <p:blipFill>
          <a:blip r:embed="rId2">
            <a:lum bright="-17999" contrast="36000"/>
          </a:blip>
          <a:stretch>
            <a:fillRect/>
          </a:stretch>
        </p:blipFill>
        <p:spPr>
          <a:xfrm>
            <a:off x="6659563" y="3284538"/>
            <a:ext cx="1871662" cy="14398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2" name="Picture 7"/>
          <p:cNvPicPr>
            <a:picLocks noChangeAspect="1"/>
          </p:cNvPicPr>
          <p:nvPr/>
        </p:nvPicPr>
        <p:blipFill>
          <a:blip r:embed="rId3">
            <a:lum bright="-23999" contrast="30000"/>
          </a:blip>
          <a:stretch>
            <a:fillRect/>
          </a:stretch>
        </p:blipFill>
        <p:spPr>
          <a:xfrm>
            <a:off x="611188" y="4076700"/>
            <a:ext cx="1798637" cy="1366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3" name="Text Box 8"/>
          <p:cNvSpPr txBox="1"/>
          <p:nvPr/>
        </p:nvSpPr>
        <p:spPr>
          <a:xfrm>
            <a:off x="2484438" y="2565400"/>
            <a:ext cx="4464050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1) Обожженную поверхность поскорее подставить под струю холодной воды и подержать 5-10 минут.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4344" name="Text Box 9"/>
          <p:cNvSpPr txBox="1"/>
          <p:nvPr/>
        </p:nvSpPr>
        <p:spPr>
          <a:xfrm>
            <a:off x="2555875" y="3789363"/>
            <a:ext cx="3887788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2) Накрыть сухой чистой тканью.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4345" name="Text Box 10"/>
          <p:cNvSpPr txBox="1"/>
          <p:nvPr/>
        </p:nvSpPr>
        <p:spPr>
          <a:xfrm>
            <a:off x="2555875" y="4508500"/>
            <a:ext cx="4321175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3) Поверх ткани приложить холод (пузырь со льдом или пакет с холодной водой или снегом.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4346" name="Rectangle 11"/>
          <p:cNvSpPr/>
          <p:nvPr/>
        </p:nvSpPr>
        <p:spPr>
          <a:xfrm>
            <a:off x="1187450" y="5661025"/>
            <a:ext cx="6840538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- Недопустимо смазывать повреждённые участки кремами и жирами,  присыпать мукой и крахмалом.</a:t>
            </a:r>
            <a:endParaRPr lang="ru-RU" altLang="ru-RU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- Вскрывать пузыри и удалять прилипшую ткань.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4347" name="WordArt 12"/>
          <p:cNvSpPr>
            <a:spLocks noTextEdit="1"/>
          </p:cNvSpPr>
          <p:nvPr/>
        </p:nvSpPr>
        <p:spPr>
          <a:xfrm>
            <a:off x="1331913" y="260350"/>
            <a:ext cx="62769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Первая помощь при 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термических ожогах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4348" name="Rectangle 13"/>
          <p:cNvSpPr/>
          <p:nvPr/>
        </p:nvSpPr>
        <p:spPr>
          <a:xfrm>
            <a:off x="1331913" y="1700213"/>
            <a:ext cx="7056437" cy="649287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4349" name="Rectangle 14"/>
          <p:cNvSpPr/>
          <p:nvPr/>
        </p:nvSpPr>
        <p:spPr>
          <a:xfrm>
            <a:off x="1187450" y="5661025"/>
            <a:ext cx="6840538" cy="93662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Rectangle 3"/>
          <p:cNvSpPr/>
          <p:nvPr/>
        </p:nvSpPr>
        <p:spPr>
          <a:xfrm>
            <a:off x="1619250" y="1557338"/>
            <a:ext cx="5895975" cy="396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Оказание помощи при ожогах 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III,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IV 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и </a:t>
            </a:r>
            <a:r>
              <a:rPr lang="en-US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V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 степени: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363" name="Text Box 4"/>
          <p:cNvSpPr txBox="1"/>
          <p:nvPr/>
        </p:nvSpPr>
        <p:spPr>
          <a:xfrm>
            <a:off x="900113" y="2205038"/>
            <a:ext cx="43211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ru-RU" dirty="0">
                <a:latin typeface="Arial" panose="020B0604020202020204" pitchFamily="34" charset="0"/>
              </a:rPr>
              <a:t>1) </a:t>
            </a:r>
            <a:r>
              <a:rPr lang="ru-RU" altLang="ru-RU" dirty="0">
                <a:latin typeface="Arial" panose="020B0604020202020204" pitchFamily="34" charset="0"/>
              </a:rPr>
              <a:t>Наложить на повреждённую поверхность чистую пленку или ткань.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5364" name="Text Box 5"/>
          <p:cNvSpPr txBox="1"/>
          <p:nvPr/>
        </p:nvSpPr>
        <p:spPr>
          <a:xfrm>
            <a:off x="3563938" y="3789363"/>
            <a:ext cx="5257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2) Поверх плёнки приложить пакеты со льдом.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5365" name="Text Box 6"/>
          <p:cNvSpPr txBox="1"/>
          <p:nvPr/>
        </p:nvSpPr>
        <p:spPr>
          <a:xfrm>
            <a:off x="1835150" y="4941888"/>
            <a:ext cx="6408738" cy="1060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3) При длительном ожидании скорой помощи обеспечить пострадавшего обильным тёплым питьём.</a:t>
            </a:r>
            <a:endParaRPr lang="ru-RU" altLang="ru-RU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15366" name="Picture 7"/>
          <p:cNvPicPr>
            <a:picLocks noChangeAspect="1"/>
          </p:cNvPicPr>
          <p:nvPr/>
        </p:nvPicPr>
        <p:blipFill>
          <a:blip r:embed="rId1">
            <a:lum contrast="30000"/>
          </a:blip>
          <a:stretch>
            <a:fillRect/>
          </a:stretch>
        </p:blipFill>
        <p:spPr>
          <a:xfrm>
            <a:off x="5580063" y="2060575"/>
            <a:ext cx="1817687" cy="1751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375" y="3068638"/>
            <a:ext cx="1846263" cy="1714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8" name="WordArt 9"/>
          <p:cNvSpPr>
            <a:spLocks noTextEdit="1"/>
          </p:cNvSpPr>
          <p:nvPr/>
        </p:nvSpPr>
        <p:spPr>
          <a:xfrm>
            <a:off x="1331913" y="260350"/>
            <a:ext cx="62769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Первая помощь при 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термических ожогах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5369" name="Rectangle 10"/>
          <p:cNvSpPr/>
          <p:nvPr/>
        </p:nvSpPr>
        <p:spPr>
          <a:xfrm>
            <a:off x="1619250" y="1484313"/>
            <a:ext cx="5905500" cy="504825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Text Box 3"/>
          <p:cNvSpPr txBox="1"/>
          <p:nvPr/>
        </p:nvSpPr>
        <p:spPr>
          <a:xfrm>
            <a:off x="1547813" y="2133600"/>
            <a:ext cx="6049962" cy="3613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ru-RU" altLang="ru-RU" sz="2200" b="1" dirty="0">
                <a:latin typeface="Times New Roman" panose="02020603050405020304" pitchFamily="18" charset="0"/>
              </a:rPr>
              <a:t>Недопустимо:</a:t>
            </a:r>
            <a:endParaRPr lang="ru-RU" altLang="ru-RU" sz="22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har char="-"/>
            </a:pPr>
            <a:r>
              <a:rPr lang="ru-RU" altLang="ru-RU" sz="2200" b="1" dirty="0">
                <a:latin typeface="Times New Roman" panose="02020603050405020304" pitchFamily="18" charset="0"/>
              </a:rPr>
              <a:t>Сдирать с поверхности кожи одежду</a:t>
            </a:r>
            <a:endParaRPr lang="ru-RU" altLang="ru-RU" sz="22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har char="-"/>
            </a:pPr>
            <a:r>
              <a:rPr lang="ru-RU" altLang="ru-RU" sz="2200" b="1" dirty="0">
                <a:latin typeface="Times New Roman" panose="02020603050405020304" pitchFamily="18" charset="0"/>
              </a:rPr>
              <a:t> вскрывать пузыри</a:t>
            </a:r>
            <a:endParaRPr lang="ru-RU" altLang="ru-RU" sz="22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har char="-"/>
            </a:pPr>
            <a:r>
              <a:rPr lang="ru-RU" altLang="ru-RU" sz="2200" b="1" dirty="0">
                <a:latin typeface="Times New Roman" panose="02020603050405020304" pitchFamily="18" charset="0"/>
              </a:rPr>
              <a:t> бинтовать обожженную поверхность</a:t>
            </a:r>
            <a:endParaRPr lang="ru-RU" altLang="ru-RU" sz="22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har char="-"/>
            </a:pPr>
            <a:r>
              <a:rPr lang="ru-RU" altLang="ru-RU" sz="2200" b="1" dirty="0">
                <a:latin typeface="Times New Roman" panose="02020603050405020304" pitchFamily="18" charset="0"/>
              </a:rPr>
              <a:t> смывать грязь и сажу с поверхности кожи</a:t>
            </a:r>
            <a:endParaRPr lang="ru-RU" altLang="ru-RU" sz="2200" b="1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har char="-"/>
            </a:pPr>
            <a:r>
              <a:rPr lang="ru-RU" altLang="ru-RU" sz="2200" b="1" dirty="0">
                <a:latin typeface="Times New Roman" panose="02020603050405020304" pitchFamily="18" charset="0"/>
              </a:rPr>
              <a:t> обрабатывать повреждённую поверхность присыпками и спиртосодержащими растворами</a:t>
            </a:r>
            <a:endParaRPr lang="ru-RU" altLang="ru-RU" sz="2200" b="1" dirty="0">
              <a:latin typeface="Times New Roman" panose="02020603050405020304" pitchFamily="18" charset="0"/>
            </a:endParaRPr>
          </a:p>
        </p:txBody>
      </p:sp>
      <p:sp>
        <p:nvSpPr>
          <p:cNvPr id="16387" name="WordArt 4"/>
          <p:cNvSpPr>
            <a:spLocks noTextEdit="1"/>
          </p:cNvSpPr>
          <p:nvPr/>
        </p:nvSpPr>
        <p:spPr>
          <a:xfrm>
            <a:off x="1331913" y="549275"/>
            <a:ext cx="6276975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Первая помощь при 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термических ожогах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6388" name="Rectangle 5"/>
          <p:cNvSpPr/>
          <p:nvPr/>
        </p:nvSpPr>
        <p:spPr>
          <a:xfrm>
            <a:off x="1547813" y="2133600"/>
            <a:ext cx="6119812" cy="374332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WordArt 4"/>
          <p:cNvSpPr>
            <a:spLocks noTextEdit="1"/>
          </p:cNvSpPr>
          <p:nvPr/>
        </p:nvSpPr>
        <p:spPr>
          <a:xfrm>
            <a:off x="1042988" y="333375"/>
            <a:ext cx="685800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Помощь при химических ожогах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411" name="Text Box 5"/>
          <p:cNvSpPr txBox="1"/>
          <p:nvPr/>
        </p:nvSpPr>
        <p:spPr>
          <a:xfrm>
            <a:off x="323850" y="1196975"/>
            <a:ext cx="5616575" cy="1281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1)Если ожог вызван кислотой</a:t>
            </a:r>
            <a:r>
              <a:rPr lang="ru-RU" altLang="ru-RU" dirty="0">
                <a:latin typeface="Arial" panose="020B0604020202020204" pitchFamily="34" charset="0"/>
              </a:rPr>
              <a:t> (только не серной), то можно промыть место ожога струёй холодной воды, а затем щелочным раствором: мыльной водой или раствором пищевой соды.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7412" name="Rectangle 6"/>
          <p:cNvSpPr/>
          <p:nvPr/>
        </p:nvSpPr>
        <p:spPr>
          <a:xfrm>
            <a:off x="2843213" y="2565400"/>
            <a:ext cx="6551612" cy="12811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2)Если же ожог от щёлочи</a:t>
            </a:r>
            <a:r>
              <a:rPr lang="ru-RU" altLang="ru-RU" dirty="0">
                <a:latin typeface="Arial" panose="020B0604020202020204" pitchFamily="34" charset="0"/>
              </a:rPr>
              <a:t>, то после промывания водой хорошо приложить ткань, смоченную слабым  уксусом или лимонным соком. Перед отправлением в больницу ожог закрывают повязкой.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7413" name="Rectangle 7"/>
          <p:cNvSpPr/>
          <p:nvPr/>
        </p:nvSpPr>
        <p:spPr>
          <a:xfrm>
            <a:off x="179388" y="3933825"/>
            <a:ext cx="6840537" cy="10064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3)Если на кожу попал фосфор</a:t>
            </a:r>
            <a:r>
              <a:rPr lang="ru-RU" altLang="ru-RU" dirty="0">
                <a:latin typeface="Arial" panose="020B0604020202020204" pitchFamily="34" charset="0"/>
              </a:rPr>
              <a:t>, то он вспыхивает. Обожжённое место нужно опустить под воду. Палочкой удалить кусочки фосфора, наложить повязку.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7414" name="Rectangle 8"/>
          <p:cNvSpPr/>
          <p:nvPr/>
        </p:nvSpPr>
        <p:spPr>
          <a:xfrm>
            <a:off x="2195513" y="5013325"/>
            <a:ext cx="6589712" cy="13716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" eaLnBrk="1" hangingPunct="1"/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4)Когда на кожу попадает негашеная известь</a:t>
            </a:r>
            <a:r>
              <a:rPr lang="ru-RU" altLang="ru-RU" dirty="0">
                <a:latin typeface="Arial" panose="020B0604020202020204" pitchFamily="34" charset="0"/>
              </a:rPr>
              <a:t>, ни в коем случае нельзя допускать попадание туда влаги – пойдёт бурная химическая реакция. Обработку ожога производят любым маслом.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17415" name="Picture 9" descr="г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6325" y="1196975"/>
            <a:ext cx="1223963" cy="1439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6" name="Picture 10" descr="фосфо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125" y="3789363"/>
            <a:ext cx="1727200" cy="1223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7" name="Picture 11" descr="извест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88" y="5013325"/>
            <a:ext cx="1485900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8" name="Picture 12" descr="джэ"/>
          <p:cNvPicPr>
            <a:picLocks noChangeAspect="1"/>
          </p:cNvPicPr>
          <p:nvPr/>
        </p:nvPicPr>
        <p:blipFill>
          <a:blip r:embed="rId4">
            <a:lum bright="-6000" contrast="12000"/>
          </a:blip>
          <a:stretch>
            <a:fillRect/>
          </a:stretch>
        </p:blipFill>
        <p:spPr>
          <a:xfrm>
            <a:off x="611188" y="2492375"/>
            <a:ext cx="1871662" cy="14033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WordArt 4"/>
          <p:cNvSpPr>
            <a:spLocks noTextEdit="1"/>
          </p:cNvSpPr>
          <p:nvPr/>
        </p:nvSpPr>
        <p:spPr>
          <a:xfrm>
            <a:off x="1187450" y="476250"/>
            <a:ext cx="69850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Помощь при действии 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электрического тока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435" name="Rectangle 5"/>
          <p:cNvSpPr/>
          <p:nvPr/>
        </p:nvSpPr>
        <p:spPr>
          <a:xfrm>
            <a:off x="1042988" y="1925638"/>
            <a:ext cx="7705725" cy="11874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400" dirty="0">
                <a:latin typeface="Arial" panose="020B0604020202020204" pitchFamily="34" charset="0"/>
              </a:rPr>
              <a:t>При электротравме происходит поражение не только в месте непосредственного воздействия  тока, но страдает и весь организм. 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sp>
        <p:nvSpPr>
          <p:cNvPr id="18436" name="Rectangle 6"/>
          <p:cNvSpPr/>
          <p:nvPr/>
        </p:nvSpPr>
        <p:spPr>
          <a:xfrm>
            <a:off x="971550" y="4241800"/>
            <a:ext cx="7777163" cy="22828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" eaLnBrk="1" hangingPunct="1"/>
            <a:r>
              <a:rPr lang="ru-RU" altLang="ru-RU" sz="2400" dirty="0">
                <a:latin typeface="Arial" panose="020B0604020202020204" pitchFamily="34" charset="0"/>
              </a:rPr>
              <a:t>В месте удара может быть покраснение и потеря чувствительности. Но если сила тока была большой, если действовал он достаточно долго, если кожа была влажной и по ряду других причин, в месте входа и выхода тока могут возникнуть глубокие ожоги, напоминающие кратеры. 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WordArt 4"/>
          <p:cNvSpPr>
            <a:spLocks noTextEdit="1"/>
          </p:cNvSpPr>
          <p:nvPr/>
        </p:nvSpPr>
        <p:spPr>
          <a:xfrm>
            <a:off x="1187450" y="476250"/>
            <a:ext cx="698500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Помощь при действии 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электрического тока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459" name="Rectangle 5"/>
          <p:cNvSpPr/>
          <p:nvPr/>
        </p:nvSpPr>
        <p:spPr>
          <a:xfrm>
            <a:off x="971550" y="2111375"/>
            <a:ext cx="7705725" cy="1465263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anchor="ctr" anchorCtr="0">
            <a:spAutoFit/>
          </a:bodyPr>
          <a:p>
            <a:pPr algn="just" eaLnBrk="1" hangingPunct="1"/>
            <a:r>
              <a:rPr lang="ru-RU" altLang="ru-RU" dirty="0">
                <a:latin typeface="Arial" panose="020B0604020202020204" pitchFamily="34" charset="0"/>
              </a:rPr>
              <a:t>В первую очередь необходимо прекратить действие электротока. При этом нужно помнить, что тело поражённого является проводником, и если неосторожно прикоснуться к нему, то оказывающий помощь также получит электротравму. Поэтому лучше всего выключить ток, используя рубильник, электропробки.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9460" name="Rectangle 6"/>
          <p:cNvSpPr/>
          <p:nvPr/>
        </p:nvSpPr>
        <p:spPr>
          <a:xfrm>
            <a:off x="900113" y="4843463"/>
            <a:ext cx="8088312" cy="1465262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Если это невозможно, нужно отвести провод от поражённого при помощи непроводящих ток предметов: деревянной вещи, хлопчатобумажного изделия. Ожоги прикрывают повязкой. В тяжёлых случаях делают искусственное дыхание и непрямой массаж сердца. И как можно скорее в больницу!  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WordArt 4"/>
          <p:cNvSpPr>
            <a:spLocks noTextEdit="1"/>
          </p:cNvSpPr>
          <p:nvPr/>
        </p:nvSpPr>
        <p:spPr>
          <a:xfrm>
            <a:off x="2195513" y="549275"/>
            <a:ext cx="4465637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Удар молнией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483" name="Rectangle 5"/>
          <p:cNvSpPr/>
          <p:nvPr/>
        </p:nvSpPr>
        <p:spPr>
          <a:xfrm>
            <a:off x="2484438" y="4652963"/>
            <a:ext cx="6264275" cy="17399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" eaLnBrk="1" hangingPunct="1"/>
            <a:r>
              <a:rPr lang="ru-RU" altLang="ru-RU" dirty="0">
                <a:latin typeface="Arial" panose="020B0604020202020204" pitchFamily="34" charset="0"/>
              </a:rPr>
              <a:t>При поражении молнией на коже появляются пятна тёмно-синего цвета, напоминающие разветвление дерева. Это происходит из-за паралича сосудов. Общие явления при поражении молнией также выражены значительнее. Характерно развитие параличей, глухоты, немоты и паралича дыхания.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0484" name="Rectangle 6"/>
          <p:cNvSpPr/>
          <p:nvPr/>
        </p:nvSpPr>
        <p:spPr>
          <a:xfrm>
            <a:off x="1258888" y="1557338"/>
            <a:ext cx="6913562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sz="2000" b="1" dirty="0">
                <a:latin typeface="Arial" panose="020B0604020202020204" pitchFamily="34" charset="0"/>
              </a:rPr>
              <a:t>Удар молнией – это мощнейшая электротравма.</a:t>
            </a:r>
            <a:endParaRPr lang="ru-RU" altLang="ru-RU" sz="2000" b="1" dirty="0">
              <a:latin typeface="Arial" panose="020B0604020202020204" pitchFamily="34" charset="0"/>
            </a:endParaRPr>
          </a:p>
        </p:txBody>
      </p:sp>
      <p:sp>
        <p:nvSpPr>
          <p:cNvPr id="20485" name="Rectangle 7"/>
          <p:cNvSpPr/>
          <p:nvPr/>
        </p:nvSpPr>
        <p:spPr>
          <a:xfrm>
            <a:off x="611188" y="2133600"/>
            <a:ext cx="4248150" cy="1190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И все явления, происходящие при поражении бытовым электричеством, будут наблюдаться и в этом случае. Но есть и отличия.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0486" name="Picture 8" descr="мо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363" y="2060575"/>
            <a:ext cx="3240087" cy="2422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7" name="Picture 9" descr="мол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789363"/>
            <a:ext cx="1528763" cy="2160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WordArt 4"/>
          <p:cNvSpPr>
            <a:spLocks noTextEdit="1"/>
          </p:cNvSpPr>
          <p:nvPr/>
        </p:nvSpPr>
        <p:spPr>
          <a:xfrm>
            <a:off x="1331913" y="404813"/>
            <a:ext cx="641032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Как избежать удара молнией?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507" name="Rectangle 5"/>
          <p:cNvSpPr/>
          <p:nvPr/>
        </p:nvSpPr>
        <p:spPr>
          <a:xfrm>
            <a:off x="468313" y="1557338"/>
            <a:ext cx="5689600" cy="1190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Если гроза  застаёт в лесу, не следует прятаться под высокими деревьями. Особенно опасны отдельно стоящие дуб , тополь , ель и сосна. В берёзу и клён молния ударяет редко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1508" name="Picture 6" descr="W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0425" y="1268413"/>
            <a:ext cx="2774950" cy="20812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9" name="Rectangle 7"/>
          <p:cNvSpPr/>
          <p:nvPr/>
        </p:nvSpPr>
        <p:spPr>
          <a:xfrm>
            <a:off x="3276600" y="3429000"/>
            <a:ext cx="5688013" cy="9159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Находясь в грозу на открытом месте, лучше присесть в сухую яму или канаву. Тело должно иметь как можно меньший контакт с землёй.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1510" name="Picture 8" descr="File01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2997200"/>
            <a:ext cx="2663825" cy="223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1" name="Rectangle 9"/>
          <p:cNvSpPr/>
          <p:nvPr/>
        </p:nvSpPr>
        <p:spPr>
          <a:xfrm>
            <a:off x="1258888" y="5445125"/>
            <a:ext cx="5184775" cy="9159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Во время грозы в горах следует избегать гребней, скальных выступов и других возвышенных точек.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1512" name="Picture 10" descr="Уте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25" y="4365625"/>
            <a:ext cx="2671763" cy="2087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Text Box 3"/>
          <p:cNvSpPr txBox="1"/>
          <p:nvPr/>
        </p:nvSpPr>
        <p:spPr>
          <a:xfrm>
            <a:off x="539750" y="1557338"/>
            <a:ext cx="4968875" cy="20304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1)Закрытый метод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При </a:t>
            </a:r>
            <a:r>
              <a:rPr lang="ru-RU" altLang="ru-RU" b="1" dirty="0">
                <a:latin typeface="Arial" panose="020B0604020202020204" pitchFamily="34" charset="0"/>
              </a:rPr>
              <a:t>закрытом методе</a:t>
            </a:r>
            <a:r>
              <a:rPr lang="ru-RU" altLang="ru-RU" dirty="0">
                <a:latin typeface="Arial" panose="020B0604020202020204" pitchFamily="34" charset="0"/>
              </a:rPr>
              <a:t> лечения на поверхность ожога накладывают повязки с различными веществами (противоожоговая мазь, эмульсия синтомицина, диоксидиновая мазь и др.)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2531" name="Text Box 4"/>
          <p:cNvSpPr txBox="1"/>
          <p:nvPr/>
        </p:nvSpPr>
        <p:spPr>
          <a:xfrm>
            <a:off x="3708400" y="3860800"/>
            <a:ext cx="5219700" cy="24415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2) Открытый метод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b="1" dirty="0">
                <a:latin typeface="Arial" panose="020B0604020202020204" pitchFamily="34" charset="0"/>
              </a:rPr>
              <a:t>Открытый метод</a:t>
            </a:r>
            <a:r>
              <a:rPr lang="ru-RU" altLang="ru-RU" dirty="0">
                <a:latin typeface="Arial" panose="020B0604020202020204" pitchFamily="34" charset="0"/>
              </a:rPr>
              <a:t> лечения применяют в двух видах: </a:t>
            </a:r>
            <a:endParaRPr lang="ru-RU" altLang="ru-RU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а) без обработки поверхности ожога дубящими веществами </a:t>
            </a:r>
            <a:endParaRPr lang="ru-RU" altLang="ru-RU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б) с созданием на поверхности ожога корочки (струпа) путем обработки коагулирующими препаратами.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2532" name="Text Box 5"/>
          <p:cNvSpPr txBox="1"/>
          <p:nvPr/>
        </p:nvSpPr>
        <p:spPr>
          <a:xfrm>
            <a:off x="2051050" y="6597650"/>
            <a:ext cx="41751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ru-RU" altLang="ru-RU" sz="2800" dirty="0">
              <a:latin typeface="Times New Roman" panose="02020603050405020304" pitchFamily="18" charset="0"/>
            </a:endParaRPr>
          </a:p>
        </p:txBody>
      </p:sp>
      <p:sp>
        <p:nvSpPr>
          <p:cNvPr id="22533" name="Text Box 6"/>
          <p:cNvSpPr txBox="1"/>
          <p:nvPr/>
        </p:nvSpPr>
        <p:spPr>
          <a:xfrm>
            <a:off x="900113" y="5949950"/>
            <a:ext cx="40338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ru-RU" altLang="ru-RU" sz="2800" dirty="0">
              <a:latin typeface="Times New Roman" panose="02020603050405020304" pitchFamily="18" charset="0"/>
            </a:endParaRPr>
          </a:p>
        </p:txBody>
      </p:sp>
      <p:sp>
        <p:nvSpPr>
          <p:cNvPr id="22534" name="WordArt 7"/>
          <p:cNvSpPr>
            <a:spLocks noTextEdit="1"/>
          </p:cNvSpPr>
          <p:nvPr/>
        </p:nvSpPr>
        <p:spPr>
          <a:xfrm>
            <a:off x="468313" y="549275"/>
            <a:ext cx="8191500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Специализированное лечение ожогов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2535" name="Picture 8" descr="98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1500" y="1628775"/>
            <a:ext cx="2808288" cy="2232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6" name="Picture 9" descr="445315_200207141535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188" y="3933825"/>
            <a:ext cx="2879725" cy="2151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Rectangle 3"/>
          <p:cNvSpPr/>
          <p:nvPr/>
        </p:nvSpPr>
        <p:spPr>
          <a:xfrm>
            <a:off x="2195513" y="4292600"/>
            <a:ext cx="5041900" cy="1755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4) Оперативный метод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Гомопластические пересадки кожи производят для временного закрытия обширных дефектов при тяжелом состоянии пострадавших.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3555" name="Rectangle 4"/>
          <p:cNvSpPr/>
          <p:nvPr/>
        </p:nvSpPr>
        <p:spPr>
          <a:xfrm>
            <a:off x="468313" y="1916113"/>
            <a:ext cx="4392612" cy="1892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3) Смешенный метод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 Развитие нагноения ожоговой поверхности заставляет переходить от открытого к закрытому методу и применению повязок с различными препаратами.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3556" name="WordArt 5"/>
          <p:cNvSpPr>
            <a:spLocks noTextEdit="1"/>
          </p:cNvSpPr>
          <p:nvPr/>
        </p:nvSpPr>
        <p:spPr>
          <a:xfrm>
            <a:off x="468313" y="549275"/>
            <a:ext cx="8191500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Специализированное лечение ожогов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3557" name="Picture 6" descr="ит"/>
          <p:cNvPicPr>
            <a:picLocks noChangeAspect="1"/>
          </p:cNvPicPr>
          <p:nvPr/>
        </p:nvPicPr>
        <p:blipFill>
          <a:blip r:embed="rId1">
            <a:lum bright="-6000" contrast="6000"/>
          </a:blip>
          <a:stretch>
            <a:fillRect/>
          </a:stretch>
        </p:blipFill>
        <p:spPr>
          <a:xfrm>
            <a:off x="5435600" y="1916113"/>
            <a:ext cx="2663825" cy="2120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WordArt 4"/>
          <p:cNvSpPr>
            <a:spLocks noTextEdit="1"/>
          </p:cNvSpPr>
          <p:nvPr/>
        </p:nvSpPr>
        <p:spPr>
          <a:xfrm>
            <a:off x="2411413" y="476250"/>
            <a:ext cx="3889375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Ожоги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6147" name="Rectangle 5"/>
          <p:cNvSpPr/>
          <p:nvPr/>
        </p:nvSpPr>
        <p:spPr>
          <a:xfrm>
            <a:off x="358775" y="1773238"/>
            <a:ext cx="8785225" cy="11287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Ожогами</a:t>
            </a: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000" b="1" dirty="0">
                <a:latin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</a:rPr>
              <a:t>называют повреждения, вызванные термической, химической или лучевой энергией. Тяжесть ожога определяется величиной площади и глубиной повреждения тканей. </a:t>
            </a:r>
            <a:endParaRPr lang="ru-RU" altLang="ru-RU" sz="2000" dirty="0">
              <a:latin typeface="Times New Roman" panose="02020603050405020304" pitchFamily="18" charset="0"/>
            </a:endParaRPr>
          </a:p>
        </p:txBody>
      </p:sp>
      <p:sp>
        <p:nvSpPr>
          <p:cNvPr id="6148" name="Rectangle 6"/>
          <p:cNvSpPr/>
          <p:nvPr/>
        </p:nvSpPr>
        <p:spPr>
          <a:xfrm>
            <a:off x="4787900" y="5300663"/>
            <a:ext cx="3959225" cy="8239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Наука изучающая ожоги называется </a:t>
            </a:r>
            <a:r>
              <a:rPr lang="ru-RU" altLang="ru-RU" sz="2800" dirty="0">
                <a:latin typeface="Times New Roman" panose="02020603050405020304" pitchFamily="18" charset="0"/>
              </a:rPr>
              <a:t>комбустиология</a:t>
            </a:r>
            <a:r>
              <a:rPr lang="ru-RU" altLang="ru-RU" sz="2800" dirty="0">
                <a:latin typeface="Arial" panose="020B0604020202020204" pitchFamily="34" charset="0"/>
              </a:rPr>
              <a:t> 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  <p:pic>
        <p:nvPicPr>
          <p:cNvPr id="6149" name="Picture 7" descr="т"/>
          <p:cNvPicPr>
            <a:picLocks noChangeAspect="1"/>
          </p:cNvPicPr>
          <p:nvPr/>
        </p:nvPicPr>
        <p:blipFill>
          <a:blip r:embed="rId1">
            <a:lum contrast="12000"/>
          </a:blip>
          <a:stretch>
            <a:fillRect/>
          </a:stretch>
        </p:blipFill>
        <p:spPr>
          <a:xfrm>
            <a:off x="4643438" y="2781300"/>
            <a:ext cx="3313112" cy="2176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Picture 8" descr="шрамы от ожогов 3 степени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13" y="3357563"/>
            <a:ext cx="3240087" cy="27352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3"/>
          <p:cNvSpPr/>
          <p:nvPr/>
        </p:nvSpPr>
        <p:spPr>
          <a:xfrm>
            <a:off x="395288" y="1700213"/>
            <a:ext cx="5437187" cy="16176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Ожоговый шок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r>
              <a:rPr lang="ru-RU" altLang="ru-RU" b="1" dirty="0">
                <a:latin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</a:rPr>
              <a:t>Развивается в связи с раздражением огромного количества нервных элементов обширной области поражения. Чем больше площадь ожога, тем чаще бывает и тяжелее протекает шок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4579" name="WordArt 6"/>
          <p:cNvSpPr>
            <a:spLocks noTextEdit="1"/>
          </p:cNvSpPr>
          <p:nvPr/>
        </p:nvSpPr>
        <p:spPr>
          <a:xfrm>
            <a:off x="1763713" y="620713"/>
            <a:ext cx="5715000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основные причины смерти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4580" name="Rectangle 7"/>
          <p:cNvSpPr/>
          <p:nvPr/>
        </p:nvSpPr>
        <p:spPr>
          <a:xfrm>
            <a:off x="2987675" y="4005263"/>
            <a:ext cx="5797550" cy="21669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" eaLnBrk="1" hangingPunct="1"/>
            <a:r>
              <a:rPr lang="ru-RU" altLang="ru-RU" sz="2800" b="1" dirty="0">
                <a:solidFill>
                  <a:srgbClr val="FF0000"/>
                </a:solidFill>
                <a:latin typeface="Arial" panose="020B0604020202020204" pitchFamily="34" charset="0"/>
              </a:rPr>
              <a:t>Ожоговая болезнь.</a:t>
            </a:r>
            <a:r>
              <a:rPr lang="ru-RU" altLang="ru-RU" dirty="0">
                <a:latin typeface="Arial" panose="020B0604020202020204" pitchFamily="34" charset="0"/>
              </a:rPr>
              <a:t> Чёткой границы между ожоговым шоком и ожоговой болезнью нет. По существу речь идёт об одном и том же явлении. В первые 2-3 суток говорят об ожоговом шоке. На 3-5е сутки, как правило, полностью проявляются перечисленные выше осложнения, и врачи ставят диагноз: ожоговая болезнь.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4581" name="Picture 8" descr="лдлжож"/>
          <p:cNvPicPr>
            <a:picLocks noChangeAspect="1"/>
          </p:cNvPicPr>
          <p:nvPr/>
        </p:nvPicPr>
        <p:blipFill>
          <a:blip r:embed="rId1">
            <a:lum contrast="-30000"/>
          </a:blip>
          <a:stretch>
            <a:fillRect/>
          </a:stretch>
        </p:blipFill>
        <p:spPr>
          <a:xfrm>
            <a:off x="5651500" y="1700213"/>
            <a:ext cx="2735263" cy="2051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2" name="Picture 9" descr="imag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3716338"/>
            <a:ext cx="1943100" cy="19240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WordArt 4"/>
          <p:cNvSpPr>
            <a:spLocks noTextEdit="1"/>
          </p:cNvSpPr>
          <p:nvPr/>
        </p:nvSpPr>
        <p:spPr>
          <a:xfrm>
            <a:off x="1763713" y="620713"/>
            <a:ext cx="5715000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основные причины смерти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5603" name="Rectangle 5"/>
          <p:cNvSpPr/>
          <p:nvPr/>
        </p:nvSpPr>
        <p:spPr>
          <a:xfrm>
            <a:off x="468313" y="1557338"/>
            <a:ext cx="5400675" cy="1892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Инфекция</a:t>
            </a:r>
            <a:r>
              <a:rPr lang="ru-RU" altLang="ru-RU" b="1" dirty="0">
                <a:latin typeface="Arial" panose="020B0604020202020204" pitchFamily="34" charset="0"/>
              </a:rPr>
              <a:t>. </a:t>
            </a:r>
            <a:r>
              <a:rPr lang="ru-RU" altLang="ru-RU" dirty="0">
                <a:latin typeface="Arial" panose="020B0604020202020204" pitchFamily="34" charset="0"/>
              </a:rPr>
              <a:t>При развитии инфекции на обожженной поверхности возникают септические явления (септическая фаза болезни), повышается температура тела, появляются ознобы, нарастает лейкоцитоз и нейтрофилез, развивается анемия, язвы и др.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5604" name="Rectangle 7"/>
          <p:cNvSpPr/>
          <p:nvPr/>
        </p:nvSpPr>
        <p:spPr>
          <a:xfrm>
            <a:off x="3851275" y="4005263"/>
            <a:ext cx="5040313" cy="21669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Токсемия</a:t>
            </a:r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r>
              <a:rPr lang="ru-RU" altLang="ru-RU" b="1" dirty="0">
                <a:latin typeface="Arial" panose="020B0604020202020204" pitchFamily="34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</a:rPr>
              <a:t>Начинается с первых часов после ожога, постепенно усиливается и после выхода из шока определяет в дальнейшем состояние пострадавшего. В развитии токсемии играет роль всасывание из, зоны ожога продуктов распада тканей, токсинов.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5605" name="Picture 8" descr="ораьло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1773238"/>
            <a:ext cx="2409825" cy="1971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6" name="Picture 9" descr="аологдл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450" y="3500438"/>
            <a:ext cx="2073275" cy="25923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3"/>
          <p:cNvSpPr/>
          <p:nvPr/>
        </p:nvSpPr>
        <p:spPr>
          <a:xfrm>
            <a:off x="1042988" y="1700213"/>
            <a:ext cx="7254875" cy="793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Неотложный период</a:t>
            </a:r>
            <a:r>
              <a:rPr lang="ru-RU" altLang="ru-RU" dirty="0">
                <a:latin typeface="Arial" panose="020B0604020202020204" pitchFamily="34" charset="0"/>
              </a:rPr>
              <a:t> в зависимости от тяжести повреждения занимает от двух дней до двух недель после ожога.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6627" name="Rectangle 4"/>
          <p:cNvSpPr/>
          <p:nvPr/>
        </p:nvSpPr>
        <p:spPr>
          <a:xfrm>
            <a:off x="3995738" y="2636838"/>
            <a:ext cx="4897437" cy="18923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Острый период</a:t>
            </a:r>
            <a:r>
              <a:rPr lang="ru-RU" altLang="ru-RU" dirty="0">
                <a:latin typeface="Arial" panose="020B0604020202020204" pitchFamily="34" charset="0"/>
              </a:rPr>
              <a:t> начинается сразу же по окончании неотложного и продолжается до тех пор, пока все глубокие повреждения не будут покрыты аутотрансплантатами (лоскутами кожи, взятыми с других участков тела больного).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6628" name="Rectangle 5"/>
          <p:cNvSpPr/>
          <p:nvPr/>
        </p:nvSpPr>
        <p:spPr>
          <a:xfrm>
            <a:off x="1116013" y="5084763"/>
            <a:ext cx="7704137" cy="793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Реабилитация</a:t>
            </a:r>
            <a:r>
              <a:rPr lang="ru-RU" altLang="ru-RU" sz="2800" dirty="0">
                <a:latin typeface="Times New Roman" panose="02020603050405020304" pitchFamily="18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</a:rPr>
              <a:t>– это возвращение больного к его обычному образу жизни.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6629" name="WordArt 7"/>
          <p:cNvSpPr>
            <a:spLocks noTextEdit="1"/>
          </p:cNvSpPr>
          <p:nvPr/>
        </p:nvSpPr>
        <p:spPr>
          <a:xfrm>
            <a:off x="755650" y="549275"/>
            <a:ext cx="7677150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Этапы помощи при тяжелых ожогах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6630" name="Picture 11" descr="ог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2565400"/>
            <a:ext cx="2160587" cy="20526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Text Box 5"/>
          <p:cNvSpPr txBox="1"/>
          <p:nvPr/>
        </p:nvSpPr>
        <p:spPr>
          <a:xfrm>
            <a:off x="3059113" y="1268413"/>
            <a:ext cx="3097212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ru-RU" altLang="ru-RU" dirty="0">
                <a:latin typeface="Arial" panose="020B0604020202020204" pitchFamily="34" charset="0"/>
              </a:rPr>
              <a:t>(термические)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7651" name="Rectangle 6"/>
          <p:cNvSpPr/>
          <p:nvPr/>
        </p:nvSpPr>
        <p:spPr>
          <a:xfrm>
            <a:off x="468313" y="1560513"/>
            <a:ext cx="8424862" cy="10683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Термические ожоги</a:t>
            </a:r>
            <a:r>
              <a:rPr lang="ru-RU" altLang="ru-RU" dirty="0">
                <a:latin typeface="Arial" panose="020B0604020202020204" pitchFamily="34" charset="0"/>
              </a:rPr>
              <a:t> вызываются пламенем, горячим воздухом и жидкостями, расплавленным металлом, нагретыми или горящими частицами.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7652" name="Rectangle 7"/>
          <p:cNvSpPr/>
          <p:nvPr/>
        </p:nvSpPr>
        <p:spPr>
          <a:xfrm>
            <a:off x="4427538" y="2924175"/>
            <a:ext cx="4321175" cy="10683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Симптомы</a:t>
            </a:r>
            <a:r>
              <a:rPr lang="ru-RU" altLang="ru-RU" dirty="0">
                <a:latin typeface="Arial" panose="020B0604020202020204" pitchFamily="34" charset="0"/>
              </a:rPr>
              <a:t> : резкая боль в глазу, блефароспазм, слезотечение, отек век и конъюнктивы, снижение зрения. 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7653" name="Rectangle 8"/>
          <p:cNvSpPr/>
          <p:nvPr/>
        </p:nvSpPr>
        <p:spPr>
          <a:xfrm>
            <a:off x="323850" y="5013325"/>
            <a:ext cx="8640763" cy="1465263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</a:rPr>
              <a:t>Неотложная помощь: необходимо промыть глаза водой, закапать в глаза 20 % раствор сульфацил -натрия; 20 % суль – фапиридазин - натрия; раненую поверхность кожи смазать мазью антибиотика. На глаз накладывается асептическая повязка. Внутримышечно вводят противостолбнячную сыворотку (1500-ЗОООМЕ). 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7654" name="WordArt 9"/>
          <p:cNvSpPr>
            <a:spLocks noTextEdit="1"/>
          </p:cNvSpPr>
          <p:nvPr/>
        </p:nvSpPr>
        <p:spPr>
          <a:xfrm>
            <a:off x="2484438" y="260350"/>
            <a:ext cx="396081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Ожоги глаз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7655" name="Picture 10" descr="хим ож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7813" y="2636838"/>
            <a:ext cx="1944687" cy="19446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Rectangle 3"/>
          <p:cNvSpPr/>
          <p:nvPr/>
        </p:nvSpPr>
        <p:spPr>
          <a:xfrm>
            <a:off x="1547813" y="1341438"/>
            <a:ext cx="6181725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Химические ожоги</a:t>
            </a:r>
            <a:r>
              <a:rPr lang="ru-RU" altLang="ru-RU" dirty="0">
                <a:latin typeface="Arial" panose="020B0604020202020204" pitchFamily="34" charset="0"/>
              </a:rPr>
              <a:t> бывают кислотными и щелочными. 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8675" name="Rectangle 4"/>
          <p:cNvSpPr/>
          <p:nvPr/>
        </p:nvSpPr>
        <p:spPr>
          <a:xfrm>
            <a:off x="323850" y="1844675"/>
            <a:ext cx="8604250" cy="9159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Ожоги кислотой вызывают быстрое свертывание белка, поэтому в первые часы формируется ограниченный струп. Это предохраняет подлежащиеткани от дальнейшего поражения. 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8676" name="Rectangle 5"/>
          <p:cNvSpPr/>
          <p:nvPr/>
        </p:nvSpPr>
        <p:spPr>
          <a:xfrm>
            <a:off x="3995738" y="2736850"/>
            <a:ext cx="4824412" cy="18303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Симптомы и течение.</a:t>
            </a:r>
            <a:r>
              <a:rPr lang="ru-RU" altLang="ru-RU" dirty="0">
                <a:latin typeface="Arial" panose="020B0604020202020204" pitchFamily="34" charset="0"/>
              </a:rPr>
              <a:t> Жалобы на боль, светобоязнь, слезотечение, снижение зрения. Веки гиперемированы, отечны. Роговица становится отечной, тусклой, с сероватым оттенком, в тяжелых случаях приобретает молочный оттенок. 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8677" name="Rectangle 6"/>
          <p:cNvSpPr/>
          <p:nvPr/>
        </p:nvSpPr>
        <p:spPr>
          <a:xfrm>
            <a:off x="395288" y="5084763"/>
            <a:ext cx="8532812" cy="1190625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Неотложная помощь: как можно быстрее, в течение 10-15 минут промыть глаза струей воды. В конъюнктивальную полость закапывают 20 % раствор сульфацил-натрия, 10 % раствор сульфапирида-зин-натрия, раствор фурацилина.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28678" name="Picture 7" descr="ьбоб"/>
          <p:cNvPicPr>
            <a:picLocks noChangeAspect="1"/>
          </p:cNvPicPr>
          <p:nvPr/>
        </p:nvPicPr>
        <p:blipFill>
          <a:blip r:embed="rId1">
            <a:lum bright="-12000" contrast="24000"/>
          </a:blip>
          <a:stretch>
            <a:fillRect/>
          </a:stretch>
        </p:blipFill>
        <p:spPr>
          <a:xfrm>
            <a:off x="827088" y="2852738"/>
            <a:ext cx="2879725" cy="1944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9" name="WordArt 8"/>
          <p:cNvSpPr>
            <a:spLocks noTextEdit="1"/>
          </p:cNvSpPr>
          <p:nvPr/>
        </p:nvSpPr>
        <p:spPr>
          <a:xfrm>
            <a:off x="2484438" y="260350"/>
            <a:ext cx="396081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Ожоги глаз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Rectangle 3"/>
          <p:cNvSpPr/>
          <p:nvPr/>
        </p:nvSpPr>
        <p:spPr>
          <a:xfrm>
            <a:off x="468313" y="1512888"/>
            <a:ext cx="8675687" cy="1281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Щелочные ожоги</a:t>
            </a:r>
            <a:r>
              <a:rPr lang="ru-RU" altLang="ru-RU" dirty="0">
                <a:latin typeface="Arial" panose="020B0604020202020204" pitchFamily="34" charset="0"/>
              </a:rPr>
              <a:t> менее благоприятны. Щелочь растворяет белок и беспрепятственно проникает внутрь тканей. Страдает не только кожа, конъюнктива и роговица. Воздействию подвергается радужка, хрусталик и другие ткани глаза.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9699" name="Rectangle 4"/>
          <p:cNvSpPr/>
          <p:nvPr/>
        </p:nvSpPr>
        <p:spPr>
          <a:xfrm>
            <a:off x="323850" y="4784725"/>
            <a:ext cx="8497888" cy="1770063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000" dirty="0">
                <a:latin typeface="Times New Roman" panose="02020603050405020304" pitchFamily="18" charset="0"/>
              </a:rPr>
              <a:t>Неотложная помощь:</a:t>
            </a:r>
            <a:r>
              <a:rPr lang="ru-RU" altLang="ru-RU" dirty="0">
                <a:latin typeface="Arial" panose="020B0604020202020204" pitchFamily="34" charset="0"/>
              </a:rPr>
              <a:t> обильное промывание глаз водой в течении 15-30 минут. Если имеются частицы поражающего агента, то необходимо их удалить с помощью тугого ватного тампона или пинцетом, повторно промьггь водой. После этого закапать в глаз раствор антибиотиков, сульфаниламидов. Накладывается сухая асептическая повязка,больной направляется в стационар.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9700" name="WordArt 5"/>
          <p:cNvSpPr>
            <a:spLocks noTextEdit="1"/>
          </p:cNvSpPr>
          <p:nvPr/>
        </p:nvSpPr>
        <p:spPr>
          <a:xfrm>
            <a:off x="2484438" y="260350"/>
            <a:ext cx="3960812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Ожоги глаз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9701" name="Picture 6" descr="ожог глаз канцелярским клеем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0425" y="2565400"/>
            <a:ext cx="2025650" cy="2025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2" name="Picture 7" descr="ерн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3" y="2708275"/>
            <a:ext cx="1728787" cy="1800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Rectangle 3"/>
          <p:cNvSpPr/>
          <p:nvPr/>
        </p:nvSpPr>
        <p:spPr>
          <a:xfrm>
            <a:off x="1042988" y="1844675"/>
            <a:ext cx="7200900" cy="13430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Симптомы солнечного ожога</a:t>
            </a:r>
            <a:r>
              <a:rPr lang="ru-RU" altLang="ru-RU" dirty="0">
                <a:latin typeface="Arial" panose="020B0604020202020204" pitchFamily="34" charset="0"/>
              </a:rPr>
              <a:t> бывают разные - от порозовения кожи, начинающей "гореть", до покраснения, когда она опухает, покрывается волдырями и становится крайне болезненной.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0723" name="Rectangle 4"/>
          <p:cNvSpPr/>
          <p:nvPr/>
        </p:nvSpPr>
        <p:spPr>
          <a:xfrm>
            <a:off x="4427538" y="3357563"/>
            <a:ext cx="4716462" cy="2289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Солнечные ожоги вовсе не так безобидны, как думают многие. Доказано, что они могут приводить не только к преждевременному старению кожи и развитию фотодерматита (аллергии к солнечным лучам), но и к снижению зрения и даже к онкологическим заболеваниям (раку кожи).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30724" name="Picture 5"/>
          <p:cNvPicPr>
            <a:picLocks noChangeAspect="1"/>
          </p:cNvPicPr>
          <p:nvPr/>
        </p:nvPicPr>
        <p:blipFill>
          <a:blip r:embed="rId1">
            <a:lum bright="-6000" contrast="18000"/>
          </a:blip>
          <a:stretch>
            <a:fillRect/>
          </a:stretch>
        </p:blipFill>
        <p:spPr>
          <a:xfrm>
            <a:off x="1042988" y="3284538"/>
            <a:ext cx="3055937" cy="3074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5" name="WordArt 6"/>
          <p:cNvSpPr>
            <a:spLocks noTextEdit="1"/>
          </p:cNvSpPr>
          <p:nvPr/>
        </p:nvSpPr>
        <p:spPr>
          <a:xfrm>
            <a:off x="2339975" y="620713"/>
            <a:ext cx="4103688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Солнечный ожог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Rectangle 3"/>
          <p:cNvSpPr/>
          <p:nvPr/>
        </p:nvSpPr>
        <p:spPr>
          <a:xfrm>
            <a:off x="900113" y="1341438"/>
            <a:ext cx="3943350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Солнцезащитные кремы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1747" name="Rectangle 4"/>
          <p:cNvSpPr/>
          <p:nvPr/>
        </p:nvSpPr>
        <p:spPr>
          <a:xfrm>
            <a:off x="3708400" y="3716338"/>
            <a:ext cx="4672013" cy="5191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Солнцеотражающие средства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8" name="Rectangle 5"/>
          <p:cNvSpPr/>
          <p:nvPr/>
        </p:nvSpPr>
        <p:spPr>
          <a:xfrm>
            <a:off x="468313" y="5300663"/>
            <a:ext cx="8424862" cy="1190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</a:rPr>
              <a:t>Наиболее частая причина солнечных ожогов - ажиотаж первого дня. Увеличивайте время пребывания на солнце постепенно: переходите от получаса на первый раз до не более чем 2 часа в день. Самое активное солнце с полудня до 2 часов, так что в это время лучше не загорать. 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749" name="Rectangle 6"/>
          <p:cNvSpPr/>
          <p:nvPr/>
        </p:nvSpPr>
        <p:spPr>
          <a:xfrm>
            <a:off x="468313" y="1916113"/>
            <a:ext cx="5184775" cy="14652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Светонепроницаемые кремы содержат окисел цинка или диоксид титана, практически полностью блокирующие ультрафиолетовую радиацию. Они хороши для чувствительных участков кожи, таких, как нос и губы.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1750" name="Rectangle 7"/>
          <p:cNvSpPr/>
          <p:nvPr/>
        </p:nvSpPr>
        <p:spPr>
          <a:xfrm>
            <a:off x="3419475" y="4292600"/>
            <a:ext cx="533400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Они содержат вещества, частично отражающие ультрафиолетовые лучи.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31751" name="Picture 8" descr="специальный аква гель от солнечныхожогов"/>
          <p:cNvPicPr>
            <a:picLocks noChangeAspect="1"/>
          </p:cNvPicPr>
          <p:nvPr/>
        </p:nvPicPr>
        <p:blipFill>
          <a:blip r:embed="rId1">
            <a:lum bright="-29999" contrast="48000"/>
          </a:blip>
          <a:stretch>
            <a:fillRect/>
          </a:stretch>
        </p:blipFill>
        <p:spPr>
          <a:xfrm>
            <a:off x="1258888" y="3429000"/>
            <a:ext cx="1730375" cy="16271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2" name="Picture 9" descr="солнцезащитный крем"/>
          <p:cNvPicPr>
            <a:picLocks noChangeAspect="1"/>
          </p:cNvPicPr>
          <p:nvPr/>
        </p:nvPicPr>
        <p:blipFill>
          <a:blip r:embed="rId2">
            <a:lum contrast="36000"/>
          </a:blip>
          <a:stretch>
            <a:fillRect/>
          </a:stretch>
        </p:blipFill>
        <p:spPr>
          <a:xfrm>
            <a:off x="5724525" y="1412875"/>
            <a:ext cx="2170113" cy="21701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53" name="WordArt 10"/>
          <p:cNvSpPr>
            <a:spLocks noTextEdit="1"/>
          </p:cNvSpPr>
          <p:nvPr/>
        </p:nvSpPr>
        <p:spPr>
          <a:xfrm>
            <a:off x="1547813" y="404813"/>
            <a:ext cx="619125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Профилактические средства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754" name="Rectangle 11"/>
          <p:cNvSpPr/>
          <p:nvPr/>
        </p:nvSpPr>
        <p:spPr>
          <a:xfrm>
            <a:off x="468313" y="5229225"/>
            <a:ext cx="8280400" cy="1368425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Rectangle 3"/>
          <p:cNvSpPr/>
          <p:nvPr/>
        </p:nvSpPr>
        <p:spPr>
          <a:xfrm>
            <a:off x="611188" y="1341438"/>
            <a:ext cx="8172450" cy="10683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ТЕПЛОВОЙ УДАР</a:t>
            </a:r>
            <a:r>
              <a:rPr lang="ru-RU" altLang="ru-RU" dirty="0">
                <a:latin typeface="Arial" panose="020B0604020202020204" pitchFamily="34" charset="0"/>
              </a:rPr>
              <a:t> - болезненное состояние, обусловленное общим перегреванием организма и возникающее в результате воздействия внешних тепловых факторов 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2771" name="Rectangle 4"/>
          <p:cNvSpPr/>
          <p:nvPr/>
        </p:nvSpPr>
        <p:spPr>
          <a:xfrm>
            <a:off x="4500563" y="2708275"/>
            <a:ext cx="4319587" cy="21669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Симптомы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endParaRPr lang="ru-RU" altLang="ru-RU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У больного наблюдается чувство общей слабости, разбитости, головная боль, головокружение, шум в ушах, сонливость, жажда, тошнота. При осмотре выявляется гиперемия кожных покровов.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32772" name="Picture 5" descr="п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2565400"/>
            <a:ext cx="2952750" cy="3457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3" name="WordArt 6"/>
          <p:cNvSpPr>
            <a:spLocks noTextEdit="1"/>
          </p:cNvSpPr>
          <p:nvPr/>
        </p:nvSpPr>
        <p:spPr>
          <a:xfrm>
            <a:off x="2555875" y="404813"/>
            <a:ext cx="3743325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Тепловой удар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Rectangle 3"/>
          <p:cNvSpPr/>
          <p:nvPr/>
        </p:nvSpPr>
        <p:spPr>
          <a:xfrm>
            <a:off x="971550" y="1916113"/>
            <a:ext cx="7056438" cy="22891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ctr" eaLnBrk="1" hangingPunct="1"/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Больного срочно выносят в прохладное место, обеспечивают доступ свежего воздуха, освобождают от одежды, дают выпить холодной воды, накладывают холодный компресс на голову.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endParaRPr lang="ru-RU" altLang="ru-RU" i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В более тяжелых случаях показано обертывание простыней, смоченной холодной водой, обливание прохладной водой, лед на голову и паховые области. 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Rectangle 4"/>
          <p:cNvSpPr/>
          <p:nvPr/>
        </p:nvSpPr>
        <p:spPr>
          <a:xfrm>
            <a:off x="1692275" y="4941888"/>
            <a:ext cx="5976938" cy="9159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i="1" dirty="0">
                <a:latin typeface="Arial" panose="020B0604020202020204" pitchFamily="34" charset="0"/>
              </a:rPr>
              <a:t>Но не в коем случае нельзя давать алкоголь, напитки, содержащие теин и кофеин (чай, кофе, какао).</a:t>
            </a:r>
            <a:endParaRPr lang="ru-RU" altLang="ru-RU" i="1" dirty="0">
              <a:latin typeface="Arial" panose="020B0604020202020204" pitchFamily="34" charset="0"/>
            </a:endParaRPr>
          </a:p>
        </p:txBody>
      </p:sp>
      <p:sp>
        <p:nvSpPr>
          <p:cNvPr id="33796" name="WordArt 5"/>
          <p:cNvSpPr>
            <a:spLocks noTextEdit="1"/>
          </p:cNvSpPr>
          <p:nvPr/>
        </p:nvSpPr>
        <p:spPr>
          <a:xfrm>
            <a:off x="2555875" y="404813"/>
            <a:ext cx="4211638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Первая помощь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3797" name="Rectangle 6"/>
          <p:cNvSpPr/>
          <p:nvPr/>
        </p:nvSpPr>
        <p:spPr>
          <a:xfrm>
            <a:off x="971550" y="1844675"/>
            <a:ext cx="7056438" cy="2376488"/>
          </a:xfrm>
          <a:prstGeom prst="rect">
            <a:avLst/>
          </a:prstGeom>
          <a:noFill/>
          <a:ln w="381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3798" name="Rectangle 7"/>
          <p:cNvSpPr/>
          <p:nvPr/>
        </p:nvSpPr>
        <p:spPr>
          <a:xfrm>
            <a:off x="1692275" y="4868863"/>
            <a:ext cx="5975350" cy="1081087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ext Box 2"/>
          <p:cNvSpPr txBox="1"/>
          <p:nvPr/>
        </p:nvSpPr>
        <p:spPr>
          <a:xfrm>
            <a:off x="827088" y="1268413"/>
            <a:ext cx="2160587" cy="11604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eaLnBrk="1" hangingPunct="1">
              <a:spcBef>
                <a:spcPct val="50000"/>
              </a:spcBef>
              <a:buAutoNum type="arabicParenR"/>
            </a:pP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Пламя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50000"/>
              </a:spcBef>
              <a:buNone/>
            </a:pP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71" name="Rectangle 4"/>
          <p:cNvSpPr/>
          <p:nvPr/>
        </p:nvSpPr>
        <p:spPr>
          <a:xfrm>
            <a:off x="323850" y="1700213"/>
            <a:ext cx="5976938" cy="14652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Человек получает ожоги, в основном, от загоревшейся одежды. Синтетические материалы расплавляются и проникают глубоко в кожу, и их потом очень тяжело отделить. Ожоги пламенем неравномерны, носят пятнистый характер.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7172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0425" y="1557338"/>
            <a:ext cx="2735263" cy="2143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3" name="Rectangle 6"/>
          <p:cNvSpPr/>
          <p:nvPr/>
        </p:nvSpPr>
        <p:spPr>
          <a:xfrm>
            <a:off x="3348038" y="3644900"/>
            <a:ext cx="5616575" cy="13430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2)Вода</a:t>
            </a:r>
            <a:endParaRPr lang="ru-RU" altLang="ru-RU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Кожа хорошо впитывает воду, поэтому такие ожоги обычно большие, значительные по площади и больше, чем при первичном контакте.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7174" name="WordArt 9"/>
          <p:cNvSpPr>
            <a:spLocks noTextEdit="1"/>
          </p:cNvSpPr>
          <p:nvPr/>
        </p:nvSpPr>
        <p:spPr>
          <a:xfrm>
            <a:off x="1835150" y="404813"/>
            <a:ext cx="496887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Термические ожоги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175" name="Picture 12" descr="лд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8" y="3141663"/>
            <a:ext cx="2305050" cy="223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6" name="Rectangle 13"/>
          <p:cNvSpPr/>
          <p:nvPr/>
        </p:nvSpPr>
        <p:spPr>
          <a:xfrm>
            <a:off x="755650" y="5516563"/>
            <a:ext cx="7559675" cy="10683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3)Контактные ожоги</a:t>
            </a:r>
            <a:r>
              <a:rPr lang="ru-RU" altLang="ru-RU" dirty="0">
                <a:latin typeface="Arial" panose="020B0604020202020204" pitchFamily="34" charset="0"/>
              </a:rPr>
              <a:t> возникают в результате соприкосновения кожи с твердыми </a:t>
            </a:r>
            <a:br>
              <a:rPr lang="ru-RU" altLang="ru-RU" dirty="0">
                <a:latin typeface="Arial" panose="020B0604020202020204" pitchFamily="34" charset="0"/>
              </a:rPr>
            </a:br>
            <a:r>
              <a:rPr lang="ru-RU" altLang="ru-RU" dirty="0">
                <a:latin typeface="Arial" panose="020B0604020202020204" pitchFamily="34" charset="0"/>
              </a:rPr>
              <a:t>телами. Они возникают в 10% случаев. 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3"/>
          <p:cNvSpPr/>
          <p:nvPr/>
        </p:nvSpPr>
        <p:spPr>
          <a:xfrm>
            <a:off x="755650" y="1989138"/>
            <a:ext cx="698500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Температуру 71°С человек выдерживает в течение 1 часа, 82°С - 49 минут, 93°С - 33 минут, а 104°С - только 26 минут.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4819" name="Rectangle 4"/>
          <p:cNvSpPr/>
          <p:nvPr/>
        </p:nvSpPr>
        <p:spPr>
          <a:xfrm>
            <a:off x="4284663" y="2852738"/>
            <a:ext cx="4608512" cy="9159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1828 году был описан случай 14-минутного пребывания мужчины в печи, где температура достигала 170°С.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4820" name="Rectangle 5"/>
          <p:cNvSpPr/>
          <p:nvPr/>
        </p:nvSpPr>
        <p:spPr>
          <a:xfrm>
            <a:off x="468313" y="5445125"/>
            <a:ext cx="8474075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В обнаженном состоянии человек может выдержать быстрое нарастание температуры до 210°С, а в ватной одежде - до 270°С.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34821" name="Rectangle 6"/>
          <p:cNvSpPr/>
          <p:nvPr/>
        </p:nvSpPr>
        <p:spPr>
          <a:xfrm>
            <a:off x="4032250" y="4005263"/>
            <a:ext cx="5111750" cy="1190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В Бельгии в 1958 году был зарегистрирован случай, когда человек несколько минут находился в термокамере при температуре 200°С!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34822" name="Picture 7" descr="ы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1188" y="2924175"/>
            <a:ext cx="3238500" cy="21859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3" name="WordArt 8"/>
          <p:cNvSpPr>
            <a:spLocks noTextEdit="1"/>
          </p:cNvSpPr>
          <p:nvPr/>
        </p:nvSpPr>
        <p:spPr>
          <a:xfrm>
            <a:off x="1835150" y="404813"/>
            <a:ext cx="5184775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Реакция организма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 на жаркую погоду.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23728" y="2780928"/>
            <a:ext cx="3830960" cy="2437590"/>
          </a:xfr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8800" b="0" i="0" u="none" strike="noStrike" kern="1200" cap="none" spc="-150" normalizeH="0" baseline="0" noProof="0" dirty="0" smtClean="0">
                <a:ln w="3175">
                  <a:noFill/>
                </a:ln>
                <a:gradFill flip="none" rotWithShape="1">
                  <a:gsLst>
                    <a:gs pos="0">
                      <a:srgbClr val="FFFFB9"/>
                    </a:gs>
                    <a:gs pos="36000">
                      <a:srgbClr val="FFFF99"/>
                    </a:gs>
                    <a:gs pos="86000">
                      <a:srgbClr val="F6AE1E"/>
                    </a:gs>
                  </a:gsLst>
                  <a:lin ang="5400000" scaled="0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Всем спасибо</a:t>
            </a:r>
            <a:endParaRPr kumimoji="0" lang="ru-RU" sz="8800" b="0" i="0" u="none" strike="noStrike" kern="1200" cap="none" spc="-150" normalizeH="0" baseline="0" noProof="0" dirty="0" smtClean="0">
              <a:ln w="3175">
                <a:noFill/>
              </a:ln>
              <a:gradFill flip="none" rotWithShape="1">
                <a:gsLst>
                  <a:gs pos="0">
                    <a:srgbClr val="FFFFB9"/>
                  </a:gs>
                  <a:gs pos="36000">
                    <a:srgbClr val="FFFF99"/>
                  </a:gs>
                  <a:gs pos="86000">
                    <a:srgbClr val="F6AE1E"/>
                  </a:gs>
                </a:gsLst>
                <a:lin ang="5400000" scaled="0"/>
                <a:tileRect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3"/>
          <p:cNvSpPr/>
          <p:nvPr/>
        </p:nvSpPr>
        <p:spPr>
          <a:xfrm>
            <a:off x="2627313" y="1412875"/>
            <a:ext cx="5868987" cy="23193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ctr"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4)Ожоги, возникающие при контакте с различными другими веществами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endParaRPr lang="ru-RU" altLang="ru-RU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 -жирами, маслами. Ожоги небольшие по глубине и по площади, так как жиры и масла не растекаются по поверхности кожи, имеют пятнистый характер.</a:t>
            </a:r>
            <a:br>
              <a:rPr lang="ru-RU" altLang="ru-RU" dirty="0">
                <a:latin typeface="Arial" panose="020B0604020202020204" pitchFamily="34" charset="0"/>
              </a:rPr>
            </a:br>
            <a:br>
              <a:rPr lang="ru-RU" altLang="ru-RU" dirty="0">
                <a:latin typeface="Arial" panose="020B0604020202020204" pitchFamily="34" charset="0"/>
              </a:rPr>
            </a:b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8195" name="Rectangle 4"/>
          <p:cNvSpPr/>
          <p:nvPr/>
        </p:nvSpPr>
        <p:spPr>
          <a:xfrm>
            <a:off x="1042988" y="4365625"/>
            <a:ext cx="4535487" cy="13430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6)</a:t>
            </a:r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Ожог вольтовой дугой</a:t>
            </a:r>
            <a:r>
              <a:rPr lang="ru-RU" altLang="ru-RU" dirty="0">
                <a:solidFill>
                  <a:srgbClr val="FF0000"/>
                </a:solidFill>
                <a:latin typeface="Arial" panose="020B0604020202020204" pitchFamily="34" charset="0"/>
              </a:rPr>
              <a:t>,</a:t>
            </a:r>
            <a:r>
              <a:rPr lang="ru-RU" altLang="ru-RU" dirty="0">
                <a:latin typeface="Arial" panose="020B0604020202020204" pitchFamily="34" charset="0"/>
              </a:rPr>
              <a:t> сходен с ожогом пламенем. Кожа становится черной из-за импрегнации металлами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8196" name="Picture 5" descr="i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341438"/>
            <a:ext cx="1701800" cy="17287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7" descr="р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1863" y="4221163"/>
            <a:ext cx="2590800" cy="1655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WordArt 8"/>
          <p:cNvSpPr>
            <a:spLocks noTextEdit="1"/>
          </p:cNvSpPr>
          <p:nvPr/>
        </p:nvSpPr>
        <p:spPr>
          <a:xfrm>
            <a:off x="1835150" y="404813"/>
            <a:ext cx="496887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Термические ожоги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199" name="Rectangle 9"/>
          <p:cNvSpPr/>
          <p:nvPr/>
        </p:nvSpPr>
        <p:spPr>
          <a:xfrm>
            <a:off x="539750" y="3429000"/>
            <a:ext cx="5586413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ahoma" panose="020B0604030504040204" pitchFamily="34" charset="0"/>
              </a:rPr>
              <a:t>5)Вязкие Вещества</a:t>
            </a:r>
            <a:r>
              <a:rPr lang="ru-RU" altLang="ru-RU" dirty="0">
                <a:latin typeface="Tahoma" panose="020B0604030504040204" pitchFamily="34" charset="0"/>
              </a:rPr>
              <a:t> (смолой, гудроном). </a:t>
            </a:r>
            <a:endParaRPr lang="ru-RU" altLang="ru-RU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WordArt 4"/>
          <p:cNvSpPr>
            <a:spLocks noTextEdit="1"/>
          </p:cNvSpPr>
          <p:nvPr/>
        </p:nvSpPr>
        <p:spPr>
          <a:xfrm>
            <a:off x="1979613" y="692150"/>
            <a:ext cx="496887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Термические ожоги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9219" name="Rectangle 5"/>
          <p:cNvSpPr/>
          <p:nvPr/>
        </p:nvSpPr>
        <p:spPr>
          <a:xfrm>
            <a:off x="900113" y="1989138"/>
            <a:ext cx="5759450" cy="16176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7)Ожоги электрическим током</a:t>
            </a:r>
            <a:r>
              <a:rPr lang="ru-RU" altLang="ru-RU" dirty="0">
                <a:latin typeface="Arial" panose="020B0604020202020204" pitchFamily="34" charset="0"/>
              </a:rPr>
              <a:t>: могут быть от молнии и бытовой (от электроприборов). Ожоги по площади незначительные, о глубокие, повреждаются мышцы и кости.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9220" name="Picture 7" descr="молн"/>
          <p:cNvPicPr>
            <a:picLocks noChangeAspect="1"/>
          </p:cNvPicPr>
          <p:nvPr/>
        </p:nvPicPr>
        <p:blipFill>
          <a:blip r:embed="rId1">
            <a:lum bright="-6000" contrast="18000"/>
          </a:blip>
          <a:stretch>
            <a:fillRect/>
          </a:stretch>
        </p:blipFill>
        <p:spPr>
          <a:xfrm>
            <a:off x="1476375" y="3573463"/>
            <a:ext cx="5832475" cy="25955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Rectangle 3"/>
          <p:cNvSpPr/>
          <p:nvPr/>
        </p:nvSpPr>
        <p:spPr>
          <a:xfrm>
            <a:off x="684213" y="1484313"/>
            <a:ext cx="5903912" cy="16176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8) Ожоги щелочью и кислотой</a:t>
            </a: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Ожоги щелочью значительно опаснее, чем кислотой, при котором происходит коагуляция белков и образуется корочка, струп, предотвращающая проникновение в глубокие слои.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0243" name="Rectangle 4"/>
          <p:cNvSpPr/>
          <p:nvPr/>
        </p:nvSpPr>
        <p:spPr>
          <a:xfrm>
            <a:off x="3276600" y="3284538"/>
            <a:ext cx="5688013" cy="10683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9)Ожоги</a:t>
            </a:r>
            <a:r>
              <a:rPr lang="ru-RU" altLang="ru-RU" dirty="0">
                <a:latin typeface="Arial" panose="020B0604020202020204" pitchFamily="34" charset="0"/>
              </a:rPr>
              <a:t> вызванные алкалоидами растений, например относящихся к семейству лютиковых подснежников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0244" name="Rectangle 5"/>
          <p:cNvSpPr/>
          <p:nvPr/>
        </p:nvSpPr>
        <p:spPr>
          <a:xfrm>
            <a:off x="827088" y="5229225"/>
            <a:ext cx="5399087" cy="9461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800" dirty="0">
                <a:solidFill>
                  <a:srgbClr val="FF0000"/>
                </a:solidFill>
                <a:latin typeface="Arial" panose="020B0604020202020204" pitchFamily="34" charset="0"/>
              </a:rPr>
              <a:t>10) Ожоги фосфором и известью</a:t>
            </a:r>
            <a:r>
              <a:rPr lang="ru-RU" altLang="ru-RU" dirty="0">
                <a:latin typeface="Arial" panose="020B0604020202020204" pitchFamily="34" charset="0"/>
              </a:rPr>
              <a:t>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10245" name="Picture 6" descr="ь"/>
          <p:cNvPicPr>
            <a:picLocks noChangeAspect="1"/>
          </p:cNvPicPr>
          <p:nvPr/>
        </p:nvPicPr>
        <p:blipFill>
          <a:blip r:embed="rId1">
            <a:lum bright="-6000" contrast="18000"/>
          </a:blip>
          <a:stretch>
            <a:fillRect/>
          </a:stretch>
        </p:blipFill>
        <p:spPr>
          <a:xfrm>
            <a:off x="971550" y="3213100"/>
            <a:ext cx="1917700" cy="18716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6" name="WordArt 8"/>
          <p:cNvSpPr>
            <a:spLocks noTextEdit="1"/>
          </p:cNvSpPr>
          <p:nvPr/>
        </p:nvSpPr>
        <p:spPr>
          <a:xfrm>
            <a:off x="2124075" y="404813"/>
            <a:ext cx="4681538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Химические ожоги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0247" name="Picture 10" descr="известь1"/>
          <p:cNvPicPr>
            <a:picLocks noChangeAspect="1"/>
          </p:cNvPicPr>
          <p:nvPr/>
        </p:nvPicPr>
        <p:blipFill>
          <a:blip r:embed="rId2">
            <a:lum contrast="18000"/>
          </a:blip>
          <a:stretch>
            <a:fillRect/>
          </a:stretch>
        </p:blipFill>
        <p:spPr>
          <a:xfrm>
            <a:off x="5580063" y="4365625"/>
            <a:ext cx="2808287" cy="1854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11" descr="P+O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688" y="1557338"/>
            <a:ext cx="2089150" cy="1573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WordArt 4"/>
          <p:cNvSpPr>
            <a:spLocks noTextEdit="1"/>
          </p:cNvSpPr>
          <p:nvPr/>
        </p:nvSpPr>
        <p:spPr>
          <a:xfrm>
            <a:off x="2124075" y="620713"/>
            <a:ext cx="4681538" cy="935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Лучевые ожоги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1267" name="Rectangle 5"/>
          <p:cNvSpPr/>
          <p:nvPr/>
        </p:nvSpPr>
        <p:spPr>
          <a:xfrm>
            <a:off x="971550" y="1924050"/>
            <a:ext cx="6553200" cy="73183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11)Радиационные ожоги</a:t>
            </a:r>
            <a:r>
              <a:rPr lang="ru-RU" altLang="ru-RU" dirty="0">
                <a:latin typeface="Arial" panose="020B0604020202020204" pitchFamily="34" charset="0"/>
              </a:rPr>
              <a:t> включаются в себя: ожоги УФ-излучением.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11268" name="Picture 6" descr="ло"/>
          <p:cNvPicPr>
            <a:picLocks noChangeAspect="1"/>
          </p:cNvPicPr>
          <p:nvPr/>
        </p:nvPicPr>
        <p:blipFill>
          <a:blip r:embed="rId1">
            <a:lum bright="-12000" contrast="18000"/>
          </a:blip>
          <a:stretch>
            <a:fillRect/>
          </a:stretch>
        </p:blipFill>
        <p:spPr>
          <a:xfrm>
            <a:off x="1403350" y="2997200"/>
            <a:ext cx="2808288" cy="2808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Rectangle 7"/>
          <p:cNvSpPr/>
          <p:nvPr/>
        </p:nvSpPr>
        <p:spPr>
          <a:xfrm>
            <a:off x="4787900" y="2852738"/>
            <a:ext cx="3600450" cy="2289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ru-RU" altLang="ru-RU" dirty="0">
                <a:latin typeface="Arial" panose="020B0604020202020204" pitchFamily="34" charset="0"/>
              </a:rPr>
              <a:t>УФ-излучение вызывает 2 вида повреждений: рак кожи и подавление иммунной системы </a:t>
            </a:r>
            <a:r>
              <a:rPr lang="en-US" altLang="ru-RU" dirty="0">
                <a:latin typeface="Arial" panose="020B0604020202020204" pitchFamily="34" charset="0"/>
              </a:rPr>
              <a:t>; </a:t>
            </a:r>
            <a:r>
              <a:rPr lang="ru-RU" altLang="ru-RU" dirty="0">
                <a:latin typeface="Arial" panose="020B0604020202020204" pitchFamily="34" charset="0"/>
              </a:rPr>
              <a:t>радиационное излучение оказывает основное действие на кроветворную, иммунную, центральную нервную систему </a:t>
            </a:r>
            <a:r>
              <a:rPr lang="en-US" altLang="ru-RU" dirty="0">
                <a:latin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2"/>
          <p:cNvPicPr>
            <a:picLocks noChangeAspect="1"/>
          </p:cNvPicPr>
          <p:nvPr/>
        </p:nvPicPr>
        <p:blipFill>
          <a:blip r:embed="rId1">
            <a:lum contrast="24000"/>
          </a:blip>
          <a:stretch>
            <a:fillRect/>
          </a:stretch>
        </p:blipFill>
        <p:spPr>
          <a:xfrm>
            <a:off x="539750" y="1989138"/>
            <a:ext cx="2470150" cy="1598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1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557338"/>
            <a:ext cx="1914525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Picture 4"/>
          <p:cNvPicPr>
            <a:picLocks noChangeAspect="1"/>
          </p:cNvPicPr>
          <p:nvPr/>
        </p:nvPicPr>
        <p:blipFill>
          <a:blip r:embed="rId3">
            <a:lum contrast="24000"/>
          </a:blip>
          <a:stretch>
            <a:fillRect/>
          </a:stretch>
        </p:blipFill>
        <p:spPr>
          <a:xfrm>
            <a:off x="5795963" y="4005263"/>
            <a:ext cx="2468562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63" y="3644900"/>
            <a:ext cx="2009775" cy="266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4" name="Rectangle 7"/>
          <p:cNvSpPr/>
          <p:nvPr/>
        </p:nvSpPr>
        <p:spPr>
          <a:xfrm>
            <a:off x="3203575" y="1484313"/>
            <a:ext cx="5734050" cy="91598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Ожоги 1</a:t>
            </a:r>
            <a:r>
              <a:rPr lang="ru-RU" altLang="ru-RU" dirty="0">
                <a:latin typeface="Arial" panose="020B0604020202020204" pitchFamily="34" charset="0"/>
              </a:rPr>
              <a:t> степени проявляются резко выраженной краснотой кожи и отеком тканей, сопровождаются жгучей болью и поражением верхних слоёв кожи.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2295" name="Rectangle 8"/>
          <p:cNvSpPr/>
          <p:nvPr/>
        </p:nvSpPr>
        <p:spPr>
          <a:xfrm>
            <a:off x="3276600" y="2492375"/>
            <a:ext cx="5689600" cy="11906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Ожоги </a:t>
            </a:r>
            <a:r>
              <a:rPr lang="en-US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II</a:t>
            </a:r>
            <a:r>
              <a:rPr lang="ru-RU" altLang="ru-RU" dirty="0">
                <a:latin typeface="Arial" panose="020B0604020202020204" pitchFamily="34" charset="0"/>
              </a:rPr>
              <a:t> степени - Кроме выраженных симптомов, отмеченных при 1степени, отмечается образование пузырей наполненных серозной жидкостью.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2296" name="Rectangle 9"/>
          <p:cNvSpPr/>
          <p:nvPr/>
        </p:nvSpPr>
        <p:spPr>
          <a:xfrm>
            <a:off x="468313" y="4143375"/>
            <a:ext cx="4222750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Ожоги III</a:t>
            </a:r>
            <a:r>
              <a:rPr lang="ru-RU" altLang="ru-RU" dirty="0">
                <a:latin typeface="Arial" panose="020B0604020202020204" pitchFamily="34" charset="0"/>
              </a:rPr>
              <a:t> степени страдают все слои кожи.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2297" name="Rectangle 10"/>
          <p:cNvSpPr/>
          <p:nvPr/>
        </p:nvSpPr>
        <p:spPr>
          <a:xfrm>
            <a:off x="468313" y="4868863"/>
            <a:ext cx="5184775" cy="6413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Ожоги IV</a:t>
            </a:r>
            <a:r>
              <a:rPr lang="ru-RU" altLang="ru-RU" dirty="0">
                <a:latin typeface="Arial" panose="020B0604020202020204" pitchFamily="34" charset="0"/>
              </a:rPr>
              <a:t> полное разрушение кожи и нижележащего мышечного слоя. 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2298" name="Rectangle 11"/>
          <p:cNvSpPr/>
          <p:nvPr/>
        </p:nvSpPr>
        <p:spPr>
          <a:xfrm>
            <a:off x="395288" y="5661025"/>
            <a:ext cx="7777162" cy="9159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1" hangingPunct="1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Ожоги V</a:t>
            </a:r>
            <a:r>
              <a:rPr lang="ru-RU" altLang="ru-RU" dirty="0">
                <a:latin typeface="Arial" panose="020B0604020202020204" pitchFamily="34" charset="0"/>
              </a:rPr>
              <a:t> степени сопровождаются некрозом более глубоких слоев тканей и обугливанием кожи или даже органа, омертвением не только кожи, но и глубжележащих тканей.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12299" name="WordArt 12"/>
          <p:cNvSpPr>
            <a:spLocks noTextEdit="1"/>
          </p:cNvSpPr>
          <p:nvPr/>
        </p:nvSpPr>
        <p:spPr>
          <a:xfrm>
            <a:off x="1619250" y="404813"/>
            <a:ext cx="5761038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Классификация ожогов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ext Box 3"/>
          <p:cNvSpPr txBox="1"/>
          <p:nvPr/>
        </p:nvSpPr>
        <p:spPr>
          <a:xfrm>
            <a:off x="1187450" y="2205038"/>
            <a:ext cx="3529013" cy="2225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 eaLnBrk="1" hangingPunct="1">
              <a:spcBef>
                <a:spcPct val="50000"/>
              </a:spcBef>
              <a:buAutoNum type="arabicParenR"/>
            </a:pPr>
            <a:r>
              <a:rPr lang="ru-RU" altLang="ru-RU" sz="2000" dirty="0">
                <a:latin typeface="Arial" panose="020B0604020202020204" pitchFamily="34" charset="0"/>
              </a:rPr>
              <a:t>Фактор ожога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AutoNum type="arabicParenR"/>
            </a:pPr>
            <a:r>
              <a:rPr lang="ru-RU" altLang="ru-RU" sz="2000" dirty="0">
                <a:latin typeface="Arial" panose="020B0604020202020204" pitchFamily="34" charset="0"/>
              </a:rPr>
              <a:t>Площадь ожога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             -Правило ладони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             -Правило девяток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3)Глубина ожога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pic>
        <p:nvPicPr>
          <p:cNvPr id="13315" name="Picture 4"/>
          <p:cNvPicPr>
            <a:picLocks noChangeAspect="1"/>
          </p:cNvPicPr>
          <p:nvPr/>
        </p:nvPicPr>
        <p:blipFill>
          <a:blip r:embed="rId1">
            <a:lum contrast="18000"/>
          </a:blip>
          <a:stretch>
            <a:fillRect/>
          </a:stretch>
        </p:blipFill>
        <p:spPr>
          <a:xfrm>
            <a:off x="5846763" y="1916113"/>
            <a:ext cx="1893887" cy="4752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6" name="Text Box 5"/>
          <p:cNvSpPr txBox="1"/>
          <p:nvPr/>
        </p:nvSpPr>
        <p:spPr>
          <a:xfrm>
            <a:off x="1042988" y="5013325"/>
            <a:ext cx="3959225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>Когда площадь поражения кожи превышает 10% - следует ожидать развития ожогового шока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317" name="WordArt 6"/>
          <p:cNvSpPr>
            <a:spLocks noTextEdit="1"/>
          </p:cNvSpPr>
          <p:nvPr/>
        </p:nvSpPr>
        <p:spPr>
          <a:xfrm>
            <a:off x="1619250" y="404813"/>
            <a:ext cx="5761038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Для определения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algn="ctr"/>
            <a:r>
              <a:rPr lang="ru-RU" altLang="en-US" sz="3600">
                <a:ln w="12700" cap="flat" cmpd="sng">
                  <a:solidFill>
                    <a:srgbClr val="3333CC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</a:rPr>
              <a:t> диагноза нужно знать:</a:t>
            </a:r>
            <a:endParaRPr lang="ru-RU" altLang="en-US" sz="3600">
              <a:ln w="12700" cap="flat" cmpd="sng">
                <a:solidFill>
                  <a:srgbClr val="3333CC"/>
                </a:solidFill>
                <a:prstDash val="solid"/>
                <a:headEnd type="none" w="med" len="med"/>
                <a:tailEnd type="none" w="med" len="med"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3318" name="Line 9"/>
          <p:cNvSpPr/>
          <p:nvPr/>
        </p:nvSpPr>
        <p:spPr>
          <a:xfrm>
            <a:off x="1042988" y="5013325"/>
            <a:ext cx="0" cy="1079500"/>
          </a:xfrm>
          <a:prstGeom prst="line">
            <a:avLst/>
          </a:prstGeom>
          <a:ln w="28575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3319" name="Line 10"/>
          <p:cNvSpPr/>
          <p:nvPr/>
        </p:nvSpPr>
        <p:spPr>
          <a:xfrm>
            <a:off x="1042988" y="6092825"/>
            <a:ext cx="3889375" cy="0"/>
          </a:xfrm>
          <a:prstGeom prst="line">
            <a:avLst/>
          </a:prstGeom>
          <a:ln w="28575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3320" name="Line 11"/>
          <p:cNvSpPr/>
          <p:nvPr/>
        </p:nvSpPr>
        <p:spPr>
          <a:xfrm>
            <a:off x="1042988" y="5013325"/>
            <a:ext cx="3889375" cy="0"/>
          </a:xfrm>
          <a:prstGeom prst="line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3321" name="Line 12"/>
          <p:cNvSpPr/>
          <p:nvPr/>
        </p:nvSpPr>
        <p:spPr>
          <a:xfrm>
            <a:off x="4932363" y="5013325"/>
            <a:ext cx="0" cy="1079500"/>
          </a:xfrm>
          <a:prstGeom prst="line">
            <a:avLst/>
          </a:prstGeom>
          <a:ln w="381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6">
  <a:themeElements>
    <a:clrScheme name="Gray Template Template">
      <a:dk1>
        <a:srgbClr val="000000"/>
      </a:dk1>
      <a:lt1>
        <a:srgbClr val="FFFFFF"/>
      </a:lt1>
      <a:dk2>
        <a:srgbClr val="5F5F5F"/>
      </a:dk2>
      <a:lt2>
        <a:srgbClr val="FFFF9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7DDDFF"/>
      </a:hlink>
      <a:folHlink>
        <a:srgbClr val="F0ED7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/>
      <a:lstStyle>
        <a:defPPr algn="ctr" defTabSz="914400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/>
      <a:lstStyle>
        <a:defPPr marL="0" marR="0" indent="0" algn="ctr" defTabSz="109728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Тема6</Template>
  <TotalTime>0</TotalTime>
  <Words>12667</Words>
  <Application>WPS Presentation</Application>
  <PresentationFormat>Экран (4:3)</PresentationFormat>
  <Paragraphs>264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44" baseType="lpstr">
      <vt:lpstr>Arial</vt:lpstr>
      <vt:lpstr>SimSun</vt:lpstr>
      <vt:lpstr>Wingdings</vt:lpstr>
      <vt:lpstr>Calibri</vt:lpstr>
      <vt:lpstr>Courier New</vt:lpstr>
      <vt:lpstr>Times New Roman</vt:lpstr>
      <vt:lpstr>Tahoma</vt:lpstr>
      <vt:lpstr>Segoe</vt:lpstr>
      <vt:lpstr>Impact</vt:lpstr>
      <vt:lpstr>Microsoft YaHei</vt:lpstr>
      <vt:lpstr>Arial Unicode MS</vt:lpstr>
      <vt:lpstr>Тема6</vt:lpstr>
      <vt:lpstr>Белый текст и шрифт Courier для слайдов с кодом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Кискин 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Киска</dc:creator>
  <cp:lastModifiedBy>Юлия Герасименк�</cp:lastModifiedBy>
  <cp:revision>17</cp:revision>
  <dcterms:created xsi:type="dcterms:W3CDTF">2004-06-12T06:16:37Z</dcterms:created>
  <dcterms:modified xsi:type="dcterms:W3CDTF">2026-02-03T11:07:13Z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8BD992561294449BAE38670D504DFA84_12</vt:lpwstr>
  </property>
  <property fmtid="{D5CDD505-2E9C-101B-9397-08002B2CF9AE}" pid="3" name="KSOProductBuildVer">
    <vt:lpwstr>1049-12.2.0.23196</vt:lpwstr>
  </property>
</Properties>
</file>