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61" r:id="rId5"/>
    <p:sldId id="258" r:id="rId6"/>
    <p:sldId id="259" r:id="rId7"/>
    <p:sldId id="262" r:id="rId8"/>
    <p:sldId id="260" r:id="rId9"/>
    <p:sldId id="263" r:id="rId10"/>
    <p:sldId id="264" r:id="rId11"/>
    <p:sldId id="267" r:id="rId12"/>
    <p:sldId id="268" r:id="rId13"/>
    <p:sldId id="269" r:id="rId14"/>
    <p:sldId id="278" r:id="rId15"/>
    <p:sldId id="271" r:id="rId16"/>
    <p:sldId id="272" r:id="rId17"/>
    <p:sldId id="273" r:id="rId18"/>
    <p:sldId id="274" r:id="rId19"/>
    <p:sldId id="275" r:id="rId20"/>
    <p:sldId id="276" r:id="rId21"/>
    <p:sldId id="277" r:id="rId22"/>
    <p:sldId id="279" r:id="rId23"/>
    <p:sldId id="265" r:id="rId24"/>
    <p:sldId id="266" r:id="rId25"/>
    <p:sldId id="270" r:id="rId26"/>
  </p:sldIdLst>
  <p:sldSz cx="9144000" cy="6858000" type="screen4x3"/>
  <p:notesSz cx="6858000" cy="9144000"/>
  <p:defaultTextStyle>
    <a:defPPr>
      <a:defRPr lang="ru-RU"/>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Trebuchet MS" panose="020B0603020202020204" pitchFamily="34" charset="0"/>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rebuchet MS" panose="020B0603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rebuchet MS" panose="020B0603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rebuchet MS" panose="020B0603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rebuchet MS" panose="020B0603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Trebuchet MS" panose="020B0603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Trebuchet MS" panose="020B0603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Trebuchet MS" panose="020B0603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Trebuchet MS" panose="020B0603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073"/>
    <p:restoredTop sz="94660"/>
  </p:normalViewPr>
  <p:slideViewPr>
    <p:cSldViewPr showGuides="1">
      <p:cViewPr varScale="1">
        <p:scale>
          <a:sx n="69" d="100"/>
          <a:sy n="69" d="100"/>
        </p:scale>
        <p:origin x="-143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Титульный слайд">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2" name="Rectangle 11"/>
          <p:cNvSpPr/>
          <p:nvPr/>
        </p:nvSpPr>
        <p:spPr>
          <a:xfrm>
            <a:off x="0" y="0"/>
            <a:ext cx="9144000" cy="3866919"/>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3" name="Rectangle 12"/>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817581" y="3132290"/>
            <a:ext cx="7175351" cy="1793167"/>
          </a:xfrm>
          <a:effectLst/>
        </p:spPr>
        <p:txBody>
          <a:bodyPr/>
          <a:lstStyle>
            <a:lvl1pPr marL="640080" indent="-457200" algn="l">
              <a:defRPr sz="5400"/>
            </a:lvl1pPr>
          </a:lstStyle>
          <a:p>
            <a:r>
              <a:rPr lang="ru-RU" smtClean="0"/>
              <a:t>Образец заголовка</a:t>
            </a:r>
            <a:endParaRPr lang="en-US" dirty="0"/>
          </a:p>
        </p:txBody>
      </p:sp>
      <p:sp>
        <p:nvSpPr>
          <p:cNvPr id="15"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91530F6E-5912-4AD6-A859-44F793DAD0A6}" type="datetimeFigureOut">
              <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rPr>
            </a:fld>
            <a:endPar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16" name="Footer Placeholder 4"/>
          <p:cNvSpPr>
            <a:spLocks noGrp="1"/>
          </p:cNvSpPr>
          <p:nvPr>
            <p:ph type="ftr" sz="quarter" idx="3"/>
          </p:nvPr>
        </p:nvSpPr>
        <p:spPr>
          <a:xfrm>
            <a:off x="457200" y="6172200"/>
            <a:ext cx="33528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17"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p>
            <a:pPr algn="ctr">
              <a:buNone/>
            </a:pPr>
            <a:fld id="{9A0DB2DC-4C9A-4742-B13C-FB6460FD3503}" type="slidenum">
              <a:rPr lang="ru-RU" dirty="0"/>
            </a:fld>
            <a:endParaRPr lang="ru-RU"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4" name="Замещающая дата 3"/>
          <p:cNvSpPr>
            <a:spLocks noGrp="1"/>
          </p:cNvSpPr>
          <p:nvPr>
            <p:ph type="dt" sz="half" idx="10"/>
          </p:nvPr>
        </p:nvSpPr>
        <p:spPr/>
        <p:txBody>
          <a:bodyPr/>
          <a:p>
            <a:pPr marL="0" marR="0" lvl="0" indent="0" algn="r" defTabSz="914400" rtl="0" eaLnBrk="1" fontAlgn="auto" latinLnBrk="0" hangingPunct="1">
              <a:lnSpc>
                <a:spcPct val="100000"/>
              </a:lnSpc>
              <a:spcBef>
                <a:spcPts val="0"/>
              </a:spcBef>
              <a:spcAft>
                <a:spcPts val="0"/>
              </a:spcAft>
              <a:buClrTx/>
              <a:buSzTx/>
              <a:buFontTx/>
              <a:buNone/>
              <a:defRPr/>
            </a:pPr>
            <a:fld id="{528FC107-2F77-4C2C-9389-F4F5B4C473F8}" type="datetimeFigureOut">
              <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rPr>
            </a:fld>
            <a:endPar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5" name="Замещающий нижний колонтитул 4"/>
          <p:cNvSpPr>
            <a:spLocks noGrp="1"/>
          </p:cNvSpPr>
          <p:nvPr>
            <p:ph type="ftr" sz="quarter" idx="11"/>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6" name="Замещающий номер слайда 5"/>
          <p:cNvSpPr>
            <a:spLocks noGrp="1"/>
          </p:cNvSpPr>
          <p:nvPr>
            <p:ph type="sldNum" sz="quarter" idx="12"/>
          </p:nvPr>
        </p:nvSpPr>
        <p:spPr/>
        <p:txBody>
          <a:bodyPr/>
          <a:p>
            <a:pPr lvl="0" eaLnBrk="1" hangingPunct="1">
              <a:buNone/>
            </a:pPr>
            <a:fld id="{9A0DB2DC-4C9A-4742-B13C-FB6460FD3503}" type="slidenum">
              <a:rPr lang="ru-RU" dirty="0">
                <a:latin typeface="Trebuchet MS" panose="020B0603020202020204" pitchFamily="34" charset="0"/>
              </a:rPr>
            </a:fld>
            <a:endParaRPr lang="ru-RU" dirty="0">
              <a:latin typeface="Trebuchet MS" panose="020B0603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Замещающая дата 3"/>
          <p:cNvSpPr>
            <a:spLocks noGrp="1"/>
          </p:cNvSpPr>
          <p:nvPr>
            <p:ph type="dt" sz="half" idx="10"/>
          </p:nvPr>
        </p:nvSpPr>
        <p:spPr/>
        <p:txBody>
          <a:bodyPr/>
          <a:p>
            <a:pPr marL="0" marR="0" lvl="0" indent="0" algn="r" defTabSz="914400" rtl="0" eaLnBrk="1" fontAlgn="auto" latinLnBrk="0" hangingPunct="1">
              <a:lnSpc>
                <a:spcPct val="100000"/>
              </a:lnSpc>
              <a:spcBef>
                <a:spcPts val="0"/>
              </a:spcBef>
              <a:spcAft>
                <a:spcPts val="0"/>
              </a:spcAft>
              <a:buClrTx/>
              <a:buSzTx/>
              <a:buFontTx/>
              <a:buNone/>
              <a:defRPr/>
            </a:pPr>
            <a:fld id="{528FC107-2F77-4C2C-9389-F4F5B4C473F8}" type="datetimeFigureOut">
              <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rPr>
            </a:fld>
            <a:endPar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5" name="Замещающий нижний колонтитул 4"/>
          <p:cNvSpPr>
            <a:spLocks noGrp="1"/>
          </p:cNvSpPr>
          <p:nvPr>
            <p:ph type="ftr" sz="quarter" idx="11"/>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6" name="Замещающий номер слайда 5"/>
          <p:cNvSpPr>
            <a:spLocks noGrp="1"/>
          </p:cNvSpPr>
          <p:nvPr>
            <p:ph type="sldNum" sz="quarter" idx="12"/>
          </p:nvPr>
        </p:nvSpPr>
        <p:spPr/>
        <p:txBody>
          <a:bodyPr/>
          <a:p>
            <a:pPr lvl="0" eaLnBrk="1" hangingPunct="1">
              <a:buNone/>
            </a:pPr>
            <a:fld id="{9A0DB2DC-4C9A-4742-B13C-FB6460FD3503}" type="slidenum">
              <a:rPr lang="ru-RU" dirty="0">
                <a:latin typeface="Trebuchet MS" panose="020B0603020202020204" pitchFamily="34" charset="0"/>
              </a:rPr>
            </a:fld>
            <a:endParaRPr lang="ru-RU" dirty="0">
              <a:latin typeface="Trebuchet MS" panose="020B0603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2" name="Замещающая дата 1"/>
          <p:cNvSpPr>
            <a:spLocks noGrp="1"/>
          </p:cNvSpPr>
          <p:nvPr>
            <p:ph type="dt" sz="half" idx="14"/>
          </p:nvPr>
        </p:nvSpPr>
        <p:spPr/>
        <p:txBody>
          <a:bodyPr/>
          <a:p>
            <a:pPr marL="0" marR="0" lvl="0" indent="0" algn="r" defTabSz="914400" rtl="0" eaLnBrk="1" fontAlgn="auto" latinLnBrk="0" hangingPunct="1">
              <a:lnSpc>
                <a:spcPct val="100000"/>
              </a:lnSpc>
              <a:spcBef>
                <a:spcPts val="0"/>
              </a:spcBef>
              <a:spcAft>
                <a:spcPts val="0"/>
              </a:spcAft>
              <a:buClrTx/>
              <a:buSzTx/>
              <a:buFontTx/>
              <a:buNone/>
              <a:defRPr/>
            </a:pPr>
            <a:fld id="{528FC107-2F77-4C2C-9389-F4F5B4C473F8}" type="datetimeFigureOut">
              <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rPr>
            </a:fld>
            <a:endPar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3" name="Замещающий нижний колонтитул 2"/>
          <p:cNvSpPr>
            <a:spLocks noGrp="1"/>
          </p:cNvSpPr>
          <p:nvPr>
            <p:ph type="ftr" sz="quarter" idx="15"/>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4" name="Замещающий номер слайда 3"/>
          <p:cNvSpPr>
            <a:spLocks noGrp="1"/>
          </p:cNvSpPr>
          <p:nvPr>
            <p:ph type="sldNum" sz="quarter" idx="16"/>
          </p:nvPr>
        </p:nvSpPr>
        <p:spPr/>
        <p:txBody>
          <a:bodyPr/>
          <a:p>
            <a:pPr lvl="0" eaLnBrk="1" hangingPunct="1">
              <a:buNone/>
            </a:pPr>
            <a:fld id="{9A0DB2DC-4C9A-4742-B13C-FB6460FD3503}" type="slidenum">
              <a:rPr lang="ru-RU" dirty="0">
                <a:latin typeface="Trebuchet MS" panose="020B0603020202020204" pitchFamily="34" charset="0"/>
              </a:rPr>
            </a:fld>
            <a:endParaRPr lang="ru-RU" dirty="0">
              <a:latin typeface="Trebuchet MS" panose="020B0603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2" name="Rectangle 7"/>
          <p:cNvSpPr/>
          <p:nvPr/>
        </p:nvSpPr>
        <p:spPr>
          <a:xfrm>
            <a:off x="0" y="0"/>
            <a:ext cx="9144000" cy="3866919"/>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3" name="Rectangle 8"/>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4"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endParaRPr lang="ru-RU" smtClean="0"/>
          </a:p>
        </p:txBody>
      </p:sp>
      <p:sp>
        <p:nvSpPr>
          <p:cNvPr id="15"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91F710F4-818A-498B-A1D5-56CF5BF65F02}" type="datetimeFigureOut">
              <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rPr>
            </a:fld>
            <a:endPar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16" name="Footer Placeholder 4"/>
          <p:cNvSpPr>
            <a:spLocks noGrp="1"/>
          </p:cNvSpPr>
          <p:nvPr>
            <p:ph type="ftr" sz="quarter" idx="3"/>
          </p:nvPr>
        </p:nvSpPr>
        <p:spPr>
          <a:xfrm>
            <a:off x="457200" y="6172200"/>
            <a:ext cx="33528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17"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p>
            <a:pPr algn="ctr">
              <a:buNone/>
            </a:pPr>
            <a:fld id="{9A0DB2DC-4C9A-4742-B13C-FB6460FD3503}" type="slidenum">
              <a:rPr lang="ru-RU" dirty="0"/>
            </a:fld>
            <a:endParaRPr lang="ru-RU"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2" name="Замещающая дата 1"/>
          <p:cNvSpPr>
            <a:spLocks noGrp="1"/>
          </p:cNvSpPr>
          <p:nvPr>
            <p:ph type="dt" sz="half" idx="15"/>
          </p:nvPr>
        </p:nvSpPr>
        <p:spPr/>
        <p:txBody>
          <a:bodyPr/>
          <a:p>
            <a:pPr marL="0" marR="0" lvl="0" indent="0" algn="r" defTabSz="914400" rtl="0" eaLnBrk="1" fontAlgn="auto" latinLnBrk="0" hangingPunct="1">
              <a:lnSpc>
                <a:spcPct val="100000"/>
              </a:lnSpc>
              <a:spcBef>
                <a:spcPts val="0"/>
              </a:spcBef>
              <a:spcAft>
                <a:spcPts val="0"/>
              </a:spcAft>
              <a:buClrTx/>
              <a:buSzTx/>
              <a:buFontTx/>
              <a:buNone/>
              <a:defRPr/>
            </a:pPr>
            <a:fld id="{528FC107-2F77-4C2C-9389-F4F5B4C473F8}" type="datetimeFigureOut">
              <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rPr>
            </a:fld>
            <a:endPar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3" name="Замещающий нижний колонтитул 2"/>
          <p:cNvSpPr>
            <a:spLocks noGrp="1"/>
          </p:cNvSpPr>
          <p:nvPr>
            <p:ph type="ftr" sz="quarter" idx="16"/>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4" name="Замещающий номер слайда 3"/>
          <p:cNvSpPr>
            <a:spLocks noGrp="1"/>
          </p:cNvSpPr>
          <p:nvPr>
            <p:ph type="sldNum" sz="quarter" idx="17"/>
          </p:nvPr>
        </p:nvSpPr>
        <p:spPr/>
        <p:txBody>
          <a:bodyPr/>
          <a:p>
            <a:pPr lvl="0" eaLnBrk="1" hangingPunct="1">
              <a:buNone/>
            </a:pPr>
            <a:fld id="{9A0DB2DC-4C9A-4742-B13C-FB6460FD3503}" type="slidenum">
              <a:rPr lang="ru-RU" dirty="0">
                <a:latin typeface="Trebuchet MS" panose="020B0603020202020204" pitchFamily="34" charset="0"/>
              </a:rPr>
            </a:fld>
            <a:endParaRPr lang="ru-RU" dirty="0">
              <a:latin typeface="Trebuchet MS" panose="020B0603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10" name="Title 9"/>
          <p:cNvSpPr>
            <a:spLocks noGrp="1"/>
          </p:cNvSpPr>
          <p:nvPr>
            <p:ph type="title"/>
          </p:nvPr>
        </p:nvSpPr>
        <p:spPr/>
        <p:txBody>
          <a:bodyPr/>
          <a:lstStyle/>
          <a:p>
            <a:r>
              <a:rPr lang="ru-RU" smtClean="0"/>
              <a:t>Образец заголовка</a:t>
            </a:r>
            <a:endParaRPr lang="en-US" dirty="0"/>
          </a:p>
        </p:txBody>
      </p:sp>
      <p:sp>
        <p:nvSpPr>
          <p:cNvPr id="2" name="Замещающая дата 1"/>
          <p:cNvSpPr>
            <a:spLocks noGrp="1"/>
          </p:cNvSpPr>
          <p:nvPr>
            <p:ph type="dt" sz="half" idx="10"/>
          </p:nvPr>
        </p:nvSpPr>
        <p:spPr/>
        <p:txBody>
          <a:bodyPr/>
          <a:p>
            <a:pPr marL="0" marR="0" lvl="0" indent="0" algn="r" defTabSz="914400" rtl="0" eaLnBrk="1" fontAlgn="auto" latinLnBrk="0" hangingPunct="1">
              <a:lnSpc>
                <a:spcPct val="100000"/>
              </a:lnSpc>
              <a:spcBef>
                <a:spcPts val="0"/>
              </a:spcBef>
              <a:spcAft>
                <a:spcPts val="0"/>
              </a:spcAft>
              <a:buClrTx/>
              <a:buSzTx/>
              <a:buFontTx/>
              <a:buNone/>
              <a:defRPr/>
            </a:pPr>
            <a:fld id="{528FC107-2F77-4C2C-9389-F4F5B4C473F8}" type="datetimeFigureOut">
              <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rPr>
            </a:fld>
            <a:endPar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7" name="Замещающий нижний колонтитул 6"/>
          <p:cNvSpPr>
            <a:spLocks noGrp="1"/>
          </p:cNvSpPr>
          <p:nvPr>
            <p:ph type="ftr" sz="quarter" idx="11"/>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8" name="Замещающий номер слайда 7"/>
          <p:cNvSpPr>
            <a:spLocks noGrp="1"/>
          </p:cNvSpPr>
          <p:nvPr>
            <p:ph type="sldNum" sz="quarter" idx="12"/>
          </p:nvPr>
        </p:nvSpPr>
        <p:spPr/>
        <p:txBody>
          <a:bodyPr/>
          <a:p>
            <a:pPr lvl="0" eaLnBrk="1" hangingPunct="1">
              <a:buNone/>
            </a:pPr>
            <a:fld id="{9A0DB2DC-4C9A-4742-B13C-FB6460FD3503}" type="slidenum">
              <a:rPr lang="ru-RU" dirty="0">
                <a:latin typeface="Trebuchet MS" panose="020B0603020202020204" pitchFamily="34" charset="0"/>
              </a:rPr>
            </a:fld>
            <a:endParaRPr lang="ru-RU" dirty="0">
              <a:latin typeface="Trebuchet MS" panose="020B0603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Замещающая дата 2"/>
          <p:cNvSpPr>
            <a:spLocks noGrp="1"/>
          </p:cNvSpPr>
          <p:nvPr>
            <p:ph type="dt" sz="half" idx="10"/>
          </p:nvPr>
        </p:nvSpPr>
        <p:spPr/>
        <p:txBody>
          <a:bodyPr/>
          <a:p>
            <a:pPr marL="0" marR="0" lvl="0" indent="0" algn="r" defTabSz="914400" rtl="0" eaLnBrk="1" fontAlgn="auto" latinLnBrk="0" hangingPunct="1">
              <a:lnSpc>
                <a:spcPct val="100000"/>
              </a:lnSpc>
              <a:spcBef>
                <a:spcPts val="0"/>
              </a:spcBef>
              <a:spcAft>
                <a:spcPts val="0"/>
              </a:spcAft>
              <a:buClrTx/>
              <a:buSzTx/>
              <a:buFontTx/>
              <a:buNone/>
              <a:defRPr/>
            </a:pPr>
            <a:fld id="{528FC107-2F77-4C2C-9389-F4F5B4C473F8}" type="datetimeFigureOut">
              <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rPr>
            </a:fld>
            <a:endPar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4" name="Замещающий нижний колонтитул 3"/>
          <p:cNvSpPr>
            <a:spLocks noGrp="1"/>
          </p:cNvSpPr>
          <p:nvPr>
            <p:ph type="ftr" sz="quarter" idx="11"/>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5" name="Замещающий номер слайда 4"/>
          <p:cNvSpPr>
            <a:spLocks noGrp="1"/>
          </p:cNvSpPr>
          <p:nvPr>
            <p:ph type="sldNum" sz="quarter" idx="12"/>
          </p:nvPr>
        </p:nvSpPr>
        <p:spPr/>
        <p:txBody>
          <a:bodyPr/>
          <a:p>
            <a:pPr lvl="0" eaLnBrk="1" hangingPunct="1">
              <a:buNone/>
            </a:pPr>
            <a:fld id="{9A0DB2DC-4C9A-4742-B13C-FB6460FD3503}" type="slidenum">
              <a:rPr lang="ru-RU" dirty="0">
                <a:latin typeface="Trebuchet MS" panose="020B0603020202020204" pitchFamily="34" charset="0"/>
              </a:rPr>
            </a:fld>
            <a:endParaRPr lang="ru-RU" dirty="0">
              <a:latin typeface="Trebuchet MS" panose="020B0603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Замещающая дата 1"/>
          <p:cNvSpPr>
            <a:spLocks noGrp="1"/>
          </p:cNvSpPr>
          <p:nvPr>
            <p:ph type="dt" sz="half" idx="10"/>
          </p:nvPr>
        </p:nvSpPr>
        <p:spPr/>
        <p:txBody>
          <a:bodyPr/>
          <a:p>
            <a:pPr marL="0" marR="0" lvl="0" indent="0" algn="r" defTabSz="914400" rtl="0" eaLnBrk="1" fontAlgn="auto" latinLnBrk="0" hangingPunct="1">
              <a:lnSpc>
                <a:spcPct val="100000"/>
              </a:lnSpc>
              <a:spcBef>
                <a:spcPts val="0"/>
              </a:spcBef>
              <a:spcAft>
                <a:spcPts val="0"/>
              </a:spcAft>
              <a:buClrTx/>
              <a:buSzTx/>
              <a:buFontTx/>
              <a:buNone/>
              <a:defRPr/>
            </a:pPr>
            <a:fld id="{528FC107-2F77-4C2C-9389-F4F5B4C473F8}" type="datetimeFigureOut">
              <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rPr>
            </a:fld>
            <a:endPar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3" name="Замещающий нижний колонтитул 2"/>
          <p:cNvSpPr>
            <a:spLocks noGrp="1"/>
          </p:cNvSpPr>
          <p:nvPr>
            <p:ph type="ftr" sz="quarter" idx="11"/>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4" name="Замещающий номер слайда 3"/>
          <p:cNvSpPr>
            <a:spLocks noGrp="1"/>
          </p:cNvSpPr>
          <p:nvPr>
            <p:ph type="sldNum" sz="quarter" idx="12"/>
          </p:nvPr>
        </p:nvSpPr>
        <p:spPr/>
        <p:txBody>
          <a:bodyPr/>
          <a:p>
            <a:pPr lvl="0" eaLnBrk="1" hangingPunct="1">
              <a:buNone/>
            </a:pPr>
            <a:fld id="{9A0DB2DC-4C9A-4742-B13C-FB6460FD3503}" type="slidenum">
              <a:rPr lang="ru-RU" dirty="0">
                <a:latin typeface="Trebuchet MS" panose="020B0603020202020204" pitchFamily="34" charset="0"/>
              </a:rPr>
            </a:fld>
            <a:endParaRPr lang="ru-RU" dirty="0">
              <a:latin typeface="Trebuchet MS" panose="020B0603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5" name="Замещающая дата 4"/>
          <p:cNvSpPr>
            <a:spLocks noGrp="1"/>
          </p:cNvSpPr>
          <p:nvPr>
            <p:ph type="dt" sz="half" idx="10"/>
          </p:nvPr>
        </p:nvSpPr>
        <p:spPr/>
        <p:txBody>
          <a:bodyPr/>
          <a:p>
            <a:pPr marL="0" marR="0" lvl="0" indent="0" algn="r" defTabSz="914400" rtl="0" eaLnBrk="1" fontAlgn="auto" latinLnBrk="0" hangingPunct="1">
              <a:lnSpc>
                <a:spcPct val="100000"/>
              </a:lnSpc>
              <a:spcBef>
                <a:spcPts val="0"/>
              </a:spcBef>
              <a:spcAft>
                <a:spcPts val="0"/>
              </a:spcAft>
              <a:buClrTx/>
              <a:buSzTx/>
              <a:buFontTx/>
              <a:buNone/>
              <a:defRPr/>
            </a:pPr>
            <a:fld id="{528FC107-2F77-4C2C-9389-F4F5B4C473F8}" type="datetimeFigureOut">
              <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rPr>
            </a:fld>
            <a:endPar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6" name="Замещающий нижний колонтитул 5"/>
          <p:cNvSpPr>
            <a:spLocks noGrp="1"/>
          </p:cNvSpPr>
          <p:nvPr>
            <p:ph type="ftr" sz="quarter" idx="11"/>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7" name="Замещающий номер слайда 6"/>
          <p:cNvSpPr>
            <a:spLocks noGrp="1"/>
          </p:cNvSpPr>
          <p:nvPr>
            <p:ph type="sldNum" sz="quarter" idx="12"/>
          </p:nvPr>
        </p:nvSpPr>
        <p:spPr/>
        <p:txBody>
          <a:bodyPr/>
          <a:p>
            <a:pPr lvl="0" eaLnBrk="1" hangingPunct="1">
              <a:buNone/>
            </a:pPr>
            <a:fld id="{9A0DB2DC-4C9A-4742-B13C-FB6460FD3503}" type="slidenum">
              <a:rPr lang="ru-RU" dirty="0">
                <a:latin typeface="Trebuchet MS" panose="020B0603020202020204" pitchFamily="34" charset="0"/>
              </a:rPr>
            </a:fld>
            <a:endParaRPr lang="ru-RU" dirty="0">
              <a:latin typeface="Trebuchet MS" panose="020B0603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Рисунок с подписью">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2" name="Rectangle 8"/>
          <p:cNvSpPr/>
          <p:nvPr/>
        </p:nvSpPr>
        <p:spPr>
          <a:xfrm>
            <a:off x="0" y="0"/>
            <a:ext cx="9144000" cy="3866919"/>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3" name="Rectangle 9"/>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4"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vert="horz" wrap="square" lIns="91440" tIns="45720" rIns="91440" bIns="45720" numCol="1" rtlCol="0" anchor="t" anchorCtr="0" compatLnSpc="1">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914400" rtl="0" eaLnBrk="1" fontAlgn="base" latinLnBrk="0" hangingPunct="1">
              <a:lnSpc>
                <a:spcPct val="100000"/>
              </a:lnSpc>
              <a:spcBef>
                <a:spcPct val="20000"/>
              </a:spcBef>
              <a:spcAft>
                <a:spcPts val="300"/>
              </a:spcAft>
              <a:buClr>
                <a:srgbClr val="C3260C"/>
              </a:buClr>
              <a:buSzPct val="130000"/>
              <a:buFont typeface="Georgia" panose="02040502050405020303" pitchFamily="18" charset="0"/>
              <a:buNone/>
              <a:defRPr/>
            </a:pPr>
            <a:r>
              <a:rPr kumimoji="0" lang="ru-RU" sz="2000" b="0" i="0" u="none" strike="noStrike" kern="1200" cap="none" spc="0" normalizeH="0" baseline="0" noProof="0" smtClean="0">
                <a:ln>
                  <a:noFill/>
                </a:ln>
                <a:solidFill>
                  <a:srgbClr val="404040"/>
                </a:solidFill>
                <a:effectLst/>
                <a:uLnTx/>
                <a:uFillTx/>
                <a:latin typeface="+mn-lt"/>
                <a:ea typeface="+mn-ea"/>
                <a:cs typeface="+mn-cs"/>
              </a:rPr>
              <a:t>Вставка рисунка</a:t>
            </a:r>
            <a:endParaRPr kumimoji="0" lang="en-US" sz="2000" b="0" i="0" u="none" strike="noStrike" kern="1200" cap="none" spc="0" normalizeH="0" baseline="0" noProof="0" dirty="0">
              <a:ln>
                <a:noFill/>
              </a:ln>
              <a:solidFill>
                <a:srgbClr val="404040"/>
              </a:solidFill>
              <a:effectLst/>
              <a:uLnTx/>
              <a:uFillTx/>
              <a:latin typeface="+mn-lt"/>
              <a:ea typeface="+mn-ea"/>
              <a:cs typeface="+mn-cs"/>
            </a:endParaRPr>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anose="02040502050405020303"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2" name="Title 1"/>
          <p:cNvSpPr>
            <a:spLocks noGrp="1"/>
          </p:cNvSpPr>
          <p:nvPr>
            <p:ph type="title"/>
          </p:nvPr>
        </p:nvSpPr>
        <p:spPr>
          <a:xfrm>
            <a:off x="727268" y="4464421"/>
            <a:ext cx="6383538" cy="1143000"/>
          </a:xfrm>
        </p:spPr>
        <p:txBody>
          <a:bodyPr anchor="b"/>
          <a:lstStyle>
            <a:lvl1pPr algn="l">
              <a:defRPr sz="4600" b="1"/>
            </a:lvl1pPr>
          </a:lstStyle>
          <a:p>
            <a:r>
              <a:rPr lang="ru-RU" smtClean="0"/>
              <a:t>Образец заголовка</a:t>
            </a:r>
            <a:endParaRPr lang="en-US" dirty="0"/>
          </a:p>
        </p:txBody>
      </p:sp>
      <p:sp>
        <p:nvSpPr>
          <p:cNvPr id="15" name="Date Placeholder 4"/>
          <p:cNvSpPr>
            <a:spLocks noGrp="1"/>
          </p:cNvSpPr>
          <p:nvPr>
            <p:ph type="dt" sz="half" idx="12"/>
          </p:nvPr>
        </p:nvSpPr>
        <p:spPr>
          <a:xfrm>
            <a:off x="6172200" y="6172200"/>
            <a:ext cx="2514600" cy="365125"/>
          </a:xfrm>
          <a:prstGeom prst="rect">
            <a:avLst/>
          </a:prstGeom>
        </p:spPr>
        <p:txBody>
          <a:bodyPr vert="horz" lIns="91440" tIns="45720" rIns="91440" bIns="45720" rtlCol="0" anchor="ct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FB2C8BFE-F1AF-433E-8AC9-8D2EB062D98D}" type="datetimeFigureOut">
              <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rPr>
            </a:fld>
            <a:endPar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16" name="Footer Placeholder 5"/>
          <p:cNvSpPr>
            <a:spLocks noGrp="1"/>
          </p:cNvSpPr>
          <p:nvPr>
            <p:ph type="ftr" sz="quarter" idx="3"/>
          </p:nvPr>
        </p:nvSpPr>
        <p:spPr>
          <a:xfrm>
            <a:off x="457200" y="6172200"/>
            <a:ext cx="33528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17" name="Slide Number Placeholder 6"/>
          <p:cNvSpPr>
            <a:spLocks noGrp="1"/>
          </p:cNvSpPr>
          <p:nvPr>
            <p:ph type="sldNum" sz="quarter" idx="4"/>
          </p:nvPr>
        </p:nvSpPr>
        <p:spPr>
          <a:xfrm>
            <a:off x="3810000" y="6172200"/>
            <a:ext cx="1828800" cy="365125"/>
          </a:xfrm>
          <a:prstGeom prst="rect">
            <a:avLst/>
          </a:prstGeom>
        </p:spPr>
        <p:txBody>
          <a:bodyPr vert="horz" lIns="91440" tIns="45720" rIns="91440" bIns="45720" rtlCol="0" anchor="ctr"/>
          <a:p>
            <a:pPr algn="ctr">
              <a:buNone/>
            </a:pPr>
            <a:fld id="{9A0DB2DC-4C9A-4742-B13C-FB6460FD3503}" type="slidenum">
              <a:rPr lang="ru-RU" dirty="0"/>
            </a:fld>
            <a:endParaRPr lang="ru-RU"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9" name="Rectangle 8"/>
          <p:cNvSpPr/>
          <p:nvPr/>
        </p:nvSpPr>
        <p:spPr>
          <a:xfrm>
            <a:off x="0" y="3768725"/>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Title Placeholder 1"/>
          <p:cNvSpPr>
            <a:spLocks noGrp="1"/>
          </p:cNvSpPr>
          <p:nvPr>
            <p:ph type="title"/>
          </p:nvPr>
        </p:nvSpPr>
        <p:spPr>
          <a:xfrm>
            <a:off x="1793875" y="4371975"/>
            <a:ext cx="6511925"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1037" name="Text Placeholder 2"/>
          <p:cNvSpPr>
            <a:spLocks noGrp="1"/>
          </p:cNvSpPr>
          <p:nvPr>
            <p:ph type="body" idx="1"/>
          </p:nvPr>
        </p:nvSpPr>
        <p:spPr>
          <a:xfrm>
            <a:off x="1143000" y="731838"/>
            <a:ext cx="6400800" cy="3475037"/>
          </a:xfrm>
          <a:prstGeom prst="rect">
            <a:avLst/>
          </a:prstGeom>
          <a:noFill/>
          <a:ln w="9525">
            <a:noFill/>
          </a:ln>
        </p:spPr>
        <p:txBody>
          <a:bodyPr/>
          <a:p>
            <a:pPr lvl="0"/>
            <a:r>
              <a:rPr lang="ru-RU" altLang="ru-RU" dirty="0"/>
              <a:t>Образец текста</a:t>
            </a:r>
            <a:endParaRPr lang="ru-RU" altLang="ru-RU" dirty="0"/>
          </a:p>
          <a:p>
            <a:pPr lvl="1"/>
            <a:r>
              <a:rPr lang="ru-RU" altLang="ru-RU" dirty="0"/>
              <a:t>Второй уровень</a:t>
            </a:r>
            <a:endParaRPr lang="ru-RU" altLang="ru-RU" dirty="0"/>
          </a:p>
          <a:p>
            <a:pPr lvl="2"/>
            <a:r>
              <a:rPr lang="ru-RU" altLang="ru-RU" dirty="0"/>
              <a:t>Третий уровень</a:t>
            </a:r>
            <a:endParaRPr lang="ru-RU" altLang="ru-RU" dirty="0"/>
          </a:p>
          <a:p>
            <a:pPr lvl="3"/>
            <a:r>
              <a:rPr lang="ru-RU" altLang="ru-RU" dirty="0"/>
              <a:t>Четвертый уровень</a:t>
            </a:r>
            <a:endParaRPr lang="ru-RU" altLang="ru-RU" dirty="0"/>
          </a:p>
          <a:p>
            <a:pPr lvl="4"/>
            <a:r>
              <a:rPr lang="ru-RU" altLang="ru-RU" dirty="0"/>
              <a:t>Пятый уровень</a:t>
            </a:r>
            <a:endParaRPr lang="en-US" altLang="ru-RU"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fontAlgn="auto">
              <a:spcBef>
                <a:spcPts val="0"/>
              </a:spcBef>
              <a:spcAft>
                <a:spcPts val="0"/>
              </a:spcAft>
              <a:defRPr sz="1100" b="1" smtClean="0">
                <a:solidFill>
                  <a:schemeClr val="tx1">
                    <a:lumMod val="50000"/>
                    <a:lumOff val="50000"/>
                  </a:schemeClr>
                </a:solidFill>
                <a:latin typeface="+mn-lt"/>
                <a:cs typeface="+mn-cs"/>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528FC107-2F77-4C2C-9389-F4F5B4C473F8}" type="datetimeFigureOut">
              <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rPr>
            </a:fld>
            <a:endPar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5" name="Footer Placeholder 4"/>
          <p:cNvSpPr>
            <a:spLocks noGrp="1"/>
          </p:cNvSpPr>
          <p:nvPr>
            <p:ph type="ftr" sz="quarter" idx="3"/>
          </p:nvPr>
        </p:nvSpPr>
        <p:spPr>
          <a:xfrm>
            <a:off x="457200" y="6172200"/>
            <a:ext cx="3352800" cy="365125"/>
          </a:xfrm>
          <a:prstGeom prst="rect">
            <a:avLst/>
          </a:prstGeom>
        </p:spPr>
        <p:txBody>
          <a:bodyPr vert="horz" lIns="91440" tIns="45720" rIns="91440" bIns="45720" rtlCol="0" anchor="ctr"/>
          <a:lstStyle>
            <a:lvl1pPr algn="l" fontAlgn="auto">
              <a:spcBef>
                <a:spcPts val="0"/>
              </a:spcBef>
              <a:spcAft>
                <a:spcPts val="0"/>
              </a:spcAft>
              <a:defRPr sz="1100" b="1">
                <a:solidFill>
                  <a:schemeClr val="tx1">
                    <a:lumMod val="50000"/>
                    <a:lumOff val="50000"/>
                  </a:schemeClr>
                </a:solidFill>
                <a:latin typeface="+mn-lt"/>
                <a:cs typeface="+mn-cs"/>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ru-RU" sz="1100" b="1"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rgbClr val="7F7F7F"/>
                </a:solidFill>
              </a:defRPr>
            </a:lvl1pPr>
          </a:lstStyle>
          <a:p>
            <a:pPr lvl="0" eaLnBrk="1" hangingPunct="1">
              <a:buNone/>
            </a:pPr>
            <a:fld id="{9A0DB2DC-4C9A-4742-B13C-FB6460FD3503}" type="slidenum">
              <a:rPr lang="ru-RU" dirty="0">
                <a:latin typeface="Trebuchet MS" panose="020B0603020202020204" pitchFamily="34" charset="0"/>
              </a:rPr>
            </a:fld>
            <a:endParaRPr lang="ru-RU" dirty="0">
              <a:latin typeface="Trebuchet MS" panose="020B0603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sldNum="0" hdr="0" ftr="0" dt="0"/>
  <p:txStyles>
    <p:titleStyle>
      <a:lvl1pPr marL="319405" indent="-319405" algn="r" rtl="0" fontAlgn="base">
        <a:spcBef>
          <a:spcPct val="0"/>
        </a:spcBef>
        <a:spcAft>
          <a:spcPct val="0"/>
        </a:spcAft>
        <a:buClr>
          <a:srgbClr val="C3260C"/>
        </a:buClr>
        <a:buSzPct val="128000"/>
        <a:buFont typeface="Georgia" panose="02040502050405020303"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405" indent="-319405"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defRPr>
      </a:lvl2pPr>
      <a:lvl3pPr marL="319405" indent="-319405"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defRPr>
      </a:lvl3pPr>
      <a:lvl4pPr marL="319405" indent="-319405"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defRPr>
      </a:lvl4pPr>
      <a:lvl5pPr marL="319405" indent="-319405"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rtl="0" fontAlgn="base">
        <a:spcBef>
          <a:spcPct val="20000"/>
        </a:spcBef>
        <a:spcAft>
          <a:spcPts val="300"/>
        </a:spcAft>
        <a:buClr>
          <a:srgbClr val="C3260C"/>
        </a:buClr>
        <a:buSzPct val="130000"/>
        <a:buFont typeface="Georgia" panose="02040502050405020303" pitchFamily="18" charset="0"/>
        <a:buChar char="*"/>
        <a:defRPr sz="2200" kern="1200">
          <a:solidFill>
            <a:srgbClr val="404040"/>
          </a:solidFill>
          <a:latin typeface="+mn-lt"/>
          <a:ea typeface="+mn-ea"/>
          <a:cs typeface="+mn-cs"/>
        </a:defRPr>
      </a:lvl1pPr>
      <a:lvl2pPr marL="548005" indent="-182880" algn="l" rtl="0" fontAlgn="base">
        <a:spcBef>
          <a:spcPct val="20000"/>
        </a:spcBef>
        <a:spcAft>
          <a:spcPts val="300"/>
        </a:spcAft>
        <a:buClr>
          <a:srgbClr val="C3260C"/>
        </a:buClr>
        <a:buSzPct val="130000"/>
        <a:buFont typeface="Georgia" panose="02040502050405020303" pitchFamily="18" charset="0"/>
        <a:buChar char="*"/>
        <a:defRPr sz="2000" kern="1200">
          <a:solidFill>
            <a:srgbClr val="404040"/>
          </a:solidFill>
          <a:latin typeface="+mn-lt"/>
          <a:ea typeface="+mn-ea"/>
          <a:cs typeface="+mn-cs"/>
        </a:defRPr>
      </a:lvl2pPr>
      <a:lvl3pPr marL="822325" indent="-182880" algn="l" rtl="0" fontAlgn="base">
        <a:spcBef>
          <a:spcPct val="20000"/>
        </a:spcBef>
        <a:spcAft>
          <a:spcPts val="300"/>
        </a:spcAft>
        <a:buClr>
          <a:srgbClr val="C3260C"/>
        </a:buClr>
        <a:buSzPct val="130000"/>
        <a:buFont typeface="Georgia" panose="02040502050405020303" pitchFamily="18" charset="0"/>
        <a:buChar char="*"/>
        <a:defRPr kern="1200">
          <a:solidFill>
            <a:srgbClr val="404040"/>
          </a:solidFill>
          <a:latin typeface="+mn-lt"/>
          <a:ea typeface="+mn-ea"/>
          <a:cs typeface="+mn-cs"/>
        </a:defRPr>
      </a:lvl3pPr>
      <a:lvl4pPr marL="1097280" indent="-182880" algn="l" rtl="0" fontAlgn="base">
        <a:spcBef>
          <a:spcPct val="20000"/>
        </a:spcBef>
        <a:spcAft>
          <a:spcPts val="300"/>
        </a:spcAft>
        <a:buClr>
          <a:srgbClr val="C3260C"/>
        </a:buClr>
        <a:buSzPct val="130000"/>
        <a:buFont typeface="Georgia" panose="02040502050405020303" pitchFamily="18" charset="0"/>
        <a:buChar char="*"/>
        <a:defRPr sz="1600" kern="1200">
          <a:solidFill>
            <a:srgbClr val="404040"/>
          </a:solidFill>
          <a:latin typeface="+mn-lt"/>
          <a:ea typeface="+mn-ea"/>
          <a:cs typeface="+mn-cs"/>
        </a:defRPr>
      </a:lvl4pPr>
      <a:lvl5pPr marL="1389380" indent="-182880" algn="l" rtl="0" fontAlgn="base">
        <a:spcBef>
          <a:spcPct val="20000"/>
        </a:spcBef>
        <a:spcAft>
          <a:spcPts val="300"/>
        </a:spcAft>
        <a:buClr>
          <a:srgbClr val="C3260C"/>
        </a:buClr>
        <a:buSzPct val="130000"/>
        <a:buFont typeface="Georgia" panose="02040502050405020303" pitchFamily="18" charset="0"/>
        <a:buChar char="*"/>
        <a:defRPr sz="1400" kern="1200">
          <a:solidFill>
            <a:srgbClr val="404040"/>
          </a:solidFill>
          <a:latin typeface="+mn-lt"/>
          <a:ea typeface="+mn-ea"/>
          <a:cs typeface="+mn-cs"/>
        </a:defRPr>
      </a:lvl5pPr>
      <a:lvl6pPr marL="1664335"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1400" kern="1200">
          <a:solidFill>
            <a:schemeClr val="tx1">
              <a:lumMod val="75000"/>
              <a:lumOff val="25000"/>
            </a:schemeClr>
          </a:solidFill>
          <a:latin typeface="+mn-lt"/>
          <a:ea typeface="+mn-ea"/>
          <a:cs typeface="+mn-cs"/>
        </a:defRPr>
      </a:lvl8pPr>
      <a:lvl9pPr marL="2587625"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19.jpeg"/><Relationship Id="rId1"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21.jpeg"/><Relationship Id="rId1" Type="http://schemas.openxmlformats.org/officeDocument/2006/relationships/image" Target="../media/image20.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24.jpeg"/><Relationship Id="rId1"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26.jpeg"/><Relationship Id="rId1" Type="http://schemas.openxmlformats.org/officeDocument/2006/relationships/image" Target="../media/image25.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27.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29.jpeg"/><Relationship Id="rId1" Type="http://schemas.openxmlformats.org/officeDocument/2006/relationships/image" Target="../media/image28.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31.jpeg"/><Relationship Id="rId1" Type="http://schemas.openxmlformats.org/officeDocument/2006/relationships/image" Target="../media/image30.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33.jpeg"/><Relationship Id="rId1" Type="http://schemas.openxmlformats.org/officeDocument/2006/relationships/image" Target="../media/image32.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35.jpeg"/><Relationship Id="rId1" Type="http://schemas.openxmlformats.org/officeDocument/2006/relationships/image" Target="../media/image34.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jpeg"/><Relationship Id="rId1"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8.jpeg"/><Relationship Id="rId1"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10.jpeg"/><Relationship Id="rId1"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12.jpeg"/><Relationship Id="rId1"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14.jpeg"/><Relationship Id="rId1"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16.jpeg"/><Relationship Id="rId1"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ctrTitle"/>
          </p:nvPr>
        </p:nvSpPr>
        <p:spPr>
          <a:xfrm>
            <a:off x="1187624" y="692696"/>
            <a:ext cx="7175351" cy="1793167"/>
          </a:xfrm>
          <a:noFill/>
          <a:ln>
            <a:noFill/>
          </a:ln>
          <a:scene3d>
            <a:camera prst="orthographicFront"/>
            <a:lightRig rig="balanced" dir="t"/>
          </a:scene3d>
          <a:sp3d prstMaterial="plastic"/>
        </p:spPr>
        <p:txBody>
          <a:bodyPr vert="horz" lIns="91440" tIns="45720" rIns="91440" bIns="45720" rtlCol="0" anchor="t" anchorCtr="0">
            <a:noAutofit/>
          </a:bodyPr>
          <a:lstStyle/>
          <a:p>
            <a:pPr marL="182880" marR="0" lvl="0" indent="0" algn="ctr" defTabSz="914400" rtl="0" eaLnBrk="1" fontAlgn="auto" latinLnBrk="0" hangingPunct="1">
              <a:lnSpc>
                <a:spcPct val="100000"/>
              </a:lnSpc>
              <a:spcBef>
                <a:spcPct val="0"/>
              </a:spcBef>
              <a:spcAft>
                <a:spcPts val="0"/>
              </a:spcAft>
              <a:buClr>
                <a:schemeClr val="accent6">
                  <a:lumMod val="75000"/>
                </a:schemeClr>
              </a:buClr>
              <a:buSzPct val="128000"/>
              <a:buFont typeface="Georgia" panose="02040502050405020303" pitchFamily="18" charset="0"/>
              <a:buNone/>
              <a:defRPr/>
            </a:pPr>
            <a:r>
              <a:rPr kumimoji="0" lang="ru-RU" sz="5400" b="1" i="0" u="none" strike="noStrike" kern="1200" cap="none" spc="0" normalizeH="0" baseline="0" noProof="0" dirty="0" smtClean="0">
                <a:ln>
                  <a:noFill/>
                </a:ln>
                <a:solidFill>
                  <a:schemeClr val="tx1"/>
                </a:solidFill>
                <a:effectLst>
                  <a:reflection blurRad="6350" stA="55000" endA="300" endPos="45500" dir="5400000" sy="-100000" algn="bl" rotWithShape="0"/>
                </a:effectLst>
                <a:uLnTx/>
                <a:uFillTx/>
                <a:latin typeface="+mj-lt"/>
                <a:ea typeface="+mj-ea"/>
                <a:cs typeface="+mj-cs"/>
              </a:rPr>
              <a:t>Обморожение . Первая помощь при обморожении. </a:t>
            </a:r>
            <a:endParaRPr kumimoji="0" lang="ru-RU" sz="5400" b="1"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mj-lt"/>
              <a:ea typeface="+mj-ea"/>
              <a:cs typeface="+mj-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1475656" y="0"/>
            <a:ext cx="5966666" cy="1628800"/>
          </a:xfrm>
          <a:noFill/>
          <a:ln>
            <a:noFill/>
          </a:ln>
          <a:scene3d>
            <a:camera prst="orthographicFront"/>
            <a:lightRig rig="balanced" dir="t"/>
          </a:scene3d>
          <a:sp3d prstMaterial="plastic"/>
        </p:spPr>
        <p:txBody>
          <a:bodyPr vert="horz" lIns="91440" tIns="45720" rIns="91440" bIns="45720" rtlCol="0" anchor="b" anchorCtr="0">
            <a:noAutofit/>
          </a:bodyPr>
          <a:lstStyle/>
          <a:p>
            <a:pPr marL="320040" marR="0" lvl="0" indent="-320040" algn="ctr" defTabSz="914400" rtl="0" eaLnBrk="1" fontAlgn="auto" latinLnBrk="0" hangingPunct="1">
              <a:lnSpc>
                <a:spcPct val="100000"/>
              </a:lnSpc>
              <a:spcBef>
                <a:spcPct val="0"/>
              </a:spcBef>
              <a:spcAft>
                <a:spcPts val="0"/>
              </a:spcAft>
              <a:buClr>
                <a:schemeClr val="accent6">
                  <a:lumMod val="75000"/>
                </a:schemeClr>
              </a:buClr>
              <a:buSzPct val="128000"/>
              <a:buFont typeface="Georgia" panose="02040502050405020303" pitchFamily="18" charset="0"/>
              <a:buChar char="*"/>
              <a:defRPr/>
            </a:pPr>
            <a:r>
              <a:rPr kumimoji="0" lang="ru-RU" sz="4600" b="1" i="0" u="none" strike="noStrike" kern="1200" cap="none" spc="0" normalizeH="0" baseline="0" noProof="0" dirty="0">
                <a:ln>
                  <a:noFill/>
                </a:ln>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uLnTx/>
                <a:uFillTx/>
                <a:latin typeface="+mj-lt"/>
                <a:ea typeface="+mj-ea"/>
                <a:cs typeface="+mj-cs"/>
              </a:rPr>
              <a:t>Первая помощь при обморожениях</a:t>
            </a:r>
            <a:endParaRPr kumimoji="0" lang="ru-RU" sz="4600" b="1" i="0" u="none" strike="noStrike" kern="1200" cap="none" spc="0" normalizeH="0" baseline="0" noProof="0" dirty="0">
              <a:ln>
                <a:noFill/>
              </a:ln>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uLnTx/>
              <a:uFillTx/>
              <a:latin typeface="+mj-lt"/>
              <a:ea typeface="+mj-ea"/>
              <a:cs typeface="+mj-cs"/>
            </a:endParaRPr>
          </a:p>
        </p:txBody>
      </p:sp>
      <p:sp>
        <p:nvSpPr>
          <p:cNvPr id="3" name="Текст 2"/>
          <p:cNvSpPr>
            <a:spLocks noGrp="1"/>
          </p:cNvSpPr>
          <p:nvPr>
            <p:ph type="body" idx="1"/>
          </p:nvPr>
        </p:nvSpPr>
        <p:spPr>
          <a:xfrm>
            <a:off x="0" y="1916113"/>
            <a:ext cx="5940425" cy="5113338"/>
          </a:xfrm>
        </p:spPr>
        <p:txBody>
          <a:bodyPr vert="horz" wrap="square" lIns="91440" tIns="45720" rIns="91440" bIns="45720" numCol="1" rtlCol="0" anchor="t" anchorCtr="0" compatLnSpc="1">
            <a:normAutofit fontScale="92500" lnSpcReduction="10000"/>
          </a:bodyPr>
          <a:lstStyle/>
          <a:p>
            <a:pPr marL="0" marR="0" lvl="0" indent="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anose="02040502050405020303" pitchFamily="18" charset="0"/>
              <a:buNone/>
              <a:defRPr/>
            </a:pPr>
            <a:r>
              <a:rPr kumimoji="0" lang="ru-RU" sz="2000" b="0" i="0" u="none" strike="noStrike" kern="1200" cap="none" spc="0" normalizeH="0" baseline="0" noProof="0" dirty="0">
                <a:ln>
                  <a:noFill/>
                </a:ln>
                <a:solidFill>
                  <a:schemeClr val="tx2"/>
                </a:solidFill>
                <a:effectLst/>
                <a:uLnTx/>
                <a:uFillTx/>
                <a:latin typeface="+mn-lt"/>
                <a:ea typeface="+mn-ea"/>
                <a:cs typeface="+mn-cs"/>
              </a:rPr>
              <a:t>Действия при оказании первой медицинской помощи различаются в зависимости от степени обморожения, наличия общего охлаждения организма, возраста и сопутствующих заболеваний.</a:t>
            </a:r>
            <a:endParaRPr kumimoji="0" lang="ru-RU" sz="2000" b="0" i="0" u="none" strike="noStrike" kern="1200" cap="none" spc="0" normalizeH="0" baseline="0" noProof="0" dirty="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anose="02040502050405020303" pitchFamily="18" charset="0"/>
              <a:buNone/>
              <a:defRPr/>
            </a:pPr>
            <a:endParaRPr kumimoji="0" lang="ru-RU" sz="2000" b="0" i="0" u="none" strike="noStrike" kern="1200" cap="none" spc="0" normalizeH="0" baseline="0" noProof="0" dirty="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anose="02040502050405020303" pitchFamily="18" charset="0"/>
              <a:buNone/>
              <a:defRPr/>
            </a:pPr>
            <a:r>
              <a:rPr kumimoji="0" lang="ru-RU" sz="2000" b="0" i="0" u="none" strike="noStrike" kern="1200" cap="none" spc="0" normalizeH="0" baseline="0" noProof="0" dirty="0">
                <a:ln>
                  <a:noFill/>
                </a:ln>
                <a:solidFill>
                  <a:schemeClr val="tx2"/>
                </a:solidFill>
                <a:effectLst/>
                <a:uLnTx/>
                <a:uFillTx/>
                <a:latin typeface="+mn-lt"/>
                <a:ea typeface="+mn-ea"/>
                <a:cs typeface="+mn-cs"/>
              </a:rPr>
              <a:t>Первая помощь состоит в прекращении охлаждения, согревании конечности, восстановления кровообращения в поражённых холодом тканях и предупреждения развития инфекции. Первое, что надо сделать при признаках обморожения –  </a:t>
            </a:r>
            <a:r>
              <a:rPr kumimoji="0" lang="ru-RU" sz="2000" b="0" i="0" u="none" strike="noStrike" kern="1200" cap="none" spc="0" normalizeH="0" baseline="0" noProof="0" dirty="0">
                <a:ln>
                  <a:noFill/>
                </a:ln>
                <a:solidFill>
                  <a:schemeClr val="accent6"/>
                </a:solidFill>
                <a:effectLst/>
                <a:uLnTx/>
                <a:uFillTx/>
                <a:latin typeface="+mn-lt"/>
                <a:ea typeface="+mn-ea"/>
                <a:cs typeface="+mn-cs"/>
              </a:rPr>
              <a:t>доставить пострадавшего в ближайшее тёплое помещение</a:t>
            </a:r>
            <a:r>
              <a:rPr kumimoji="0" lang="ru-RU" sz="2000" b="0" i="0" u="none" strike="noStrike" kern="1200" cap="none" spc="0" normalizeH="0" baseline="0" noProof="0" dirty="0">
                <a:ln>
                  <a:noFill/>
                </a:ln>
                <a:solidFill>
                  <a:schemeClr val="tx2"/>
                </a:solidFill>
                <a:effectLst/>
                <a:uLnTx/>
                <a:uFillTx/>
                <a:latin typeface="+mn-lt"/>
                <a:ea typeface="+mn-ea"/>
                <a:cs typeface="+mn-cs"/>
              </a:rPr>
              <a:t>, снять промёрзшую обувь, носки, перчатки. Одновременно с проведением мероприятий первой помощи необходимо</a:t>
            </a:r>
            <a:r>
              <a:rPr kumimoji="0" lang="ru-RU" sz="2000" b="0" i="0" u="none" strike="noStrike" kern="1200" cap="none" spc="0" normalizeH="0" baseline="0" noProof="0" dirty="0">
                <a:ln>
                  <a:noFill/>
                </a:ln>
                <a:solidFill>
                  <a:schemeClr val="accent6"/>
                </a:solidFill>
                <a:effectLst/>
                <a:uLnTx/>
                <a:uFillTx/>
                <a:latin typeface="+mn-lt"/>
                <a:ea typeface="+mn-ea"/>
                <a:cs typeface="+mn-cs"/>
              </a:rPr>
              <a:t> срочно вызвать врача</a:t>
            </a:r>
            <a:r>
              <a:rPr kumimoji="0" lang="ru-RU" sz="2000" b="0" i="0" u="none" strike="noStrike" kern="1200" cap="none" spc="0" normalizeH="0" baseline="0" noProof="0" dirty="0">
                <a:ln>
                  <a:noFill/>
                </a:ln>
                <a:solidFill>
                  <a:schemeClr val="tx2"/>
                </a:solidFill>
                <a:effectLst/>
                <a:uLnTx/>
                <a:uFillTx/>
                <a:latin typeface="+mn-lt"/>
                <a:ea typeface="+mn-ea"/>
                <a:cs typeface="+mn-cs"/>
              </a:rPr>
              <a:t> , скорую помощь для оказания врачебной помощи.</a:t>
            </a:r>
            <a:endParaRPr kumimoji="0" lang="ru-RU" sz="2000" b="0" i="0" u="none" strike="noStrike" kern="1200" cap="none" spc="0" normalizeH="0" baseline="0" noProof="0" dirty="0">
              <a:ln>
                <a:noFill/>
              </a:ln>
              <a:solidFill>
                <a:schemeClr val="tx2"/>
              </a:solidFill>
              <a:effectLst/>
              <a:uLnTx/>
              <a:uFillTx/>
              <a:latin typeface="+mn-lt"/>
              <a:ea typeface="+mn-ea"/>
              <a:cs typeface="+mn-cs"/>
            </a:endParaRPr>
          </a:p>
        </p:txBody>
      </p:sp>
      <p:pic>
        <p:nvPicPr>
          <p:cNvPr id="14340" name="Рисунок 3"/>
          <p:cNvPicPr>
            <a:picLocks noChangeAspect="1"/>
          </p:cNvPicPr>
          <p:nvPr/>
        </p:nvPicPr>
        <p:blipFill>
          <a:blip r:embed="rId1"/>
          <a:stretch>
            <a:fillRect/>
          </a:stretch>
        </p:blipFill>
        <p:spPr>
          <a:xfrm>
            <a:off x="5867400" y="1844675"/>
            <a:ext cx="3275013" cy="4752975"/>
          </a:xfrm>
          <a:prstGeom prst="rect">
            <a:avLst/>
          </a:prstGeom>
          <a:noFill/>
          <a:ln w="9525">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Заголовок 3"/>
          <p:cNvSpPr>
            <a:spLocks noGrp="1"/>
          </p:cNvSpPr>
          <p:nvPr>
            <p:ph type="title"/>
          </p:nvPr>
        </p:nvSpPr>
        <p:spPr>
          <a:xfrm>
            <a:off x="1619671" y="1813"/>
            <a:ext cx="5966666" cy="1415234"/>
          </a:xfrm>
          <a:noFill/>
          <a:ln>
            <a:noFill/>
          </a:ln>
          <a:scene3d>
            <a:camera prst="orthographicFront"/>
            <a:lightRig rig="balanced" dir="t"/>
          </a:scene3d>
          <a:sp3d prstMaterial="plastic"/>
        </p:spPr>
        <p:txBody>
          <a:bodyPr vert="horz" lIns="91440" tIns="45720" rIns="91440" bIns="45720" rtlCol="0" anchor="b" anchorCtr="0">
            <a:noAutofit/>
          </a:bodyPr>
          <a:lstStyle/>
          <a:p>
            <a:pPr marL="320040" marR="0" lvl="0" indent="-320040" algn="ctr" defTabSz="914400" rtl="0" eaLnBrk="1" fontAlgn="auto" latinLnBrk="0" hangingPunct="1">
              <a:lnSpc>
                <a:spcPct val="100000"/>
              </a:lnSpc>
              <a:spcBef>
                <a:spcPct val="0"/>
              </a:spcBef>
              <a:spcAft>
                <a:spcPts val="0"/>
              </a:spcAft>
              <a:buClr>
                <a:schemeClr val="accent6">
                  <a:lumMod val="75000"/>
                </a:schemeClr>
              </a:buClr>
              <a:buSzPct val="128000"/>
              <a:buFont typeface="Georgia" panose="02040502050405020303" pitchFamily="18" charset="0"/>
              <a:buChar char="*"/>
              <a:defRPr/>
            </a:pPr>
            <a:r>
              <a:rPr kumimoji="0" lang="ru-RU" sz="4600" b="1" i="0" u="none" strike="noStrike" kern="1200" cap="none" spc="0" normalizeH="0" baseline="0" noProof="0" dirty="0">
                <a:ln>
                  <a:noFill/>
                </a:ln>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uLnTx/>
                <a:uFillTx/>
                <a:latin typeface="+mj-lt"/>
                <a:ea typeface="+mj-ea"/>
                <a:cs typeface="+mj-cs"/>
              </a:rPr>
              <a:t>Первая помощь при обморожениях</a:t>
            </a:r>
            <a:endParaRPr kumimoji="0" lang="ru-RU" sz="4600" b="1" i="0" u="none" strike="noStrike" kern="1200" cap="none" spc="0" normalizeH="0" baseline="0" noProof="0" dirty="0">
              <a:ln>
                <a:noFill/>
              </a:ln>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uLnTx/>
              <a:uFillTx/>
              <a:latin typeface="+mj-lt"/>
              <a:ea typeface="+mj-ea"/>
              <a:cs typeface="+mj-cs"/>
            </a:endParaRPr>
          </a:p>
        </p:txBody>
      </p:sp>
      <p:sp>
        <p:nvSpPr>
          <p:cNvPr id="5" name="Заголовок 1"/>
          <p:cNvSpPr>
            <a:spLocks noGrp="1"/>
          </p:cNvSpPr>
          <p:nvPr>
            <p:ph type="body" idx="1"/>
          </p:nvPr>
        </p:nvSpPr>
        <p:spPr>
          <a:xfrm>
            <a:off x="34925" y="1592263"/>
            <a:ext cx="4752975" cy="5256213"/>
          </a:xfrm>
        </p:spPr>
        <p:txBody>
          <a:bodyPr vert="horz" wrap="square" lIns="91440" tIns="45720" rIns="91440" bIns="45720" numCol="1" rtlCol="0" anchor="t" anchorCtr="0" compatLnSpc="1">
            <a:normAutofit/>
          </a:bodyPr>
          <a:lstStyle/>
          <a:p>
            <a:pPr marL="0" marR="0" lvl="0" indent="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anose="02040502050405020303" pitchFamily="18" charset="0"/>
              <a:buNone/>
              <a:defRPr/>
            </a:pPr>
            <a:r>
              <a:rPr kumimoji="0" lang="ru-RU" sz="2000" b="1" i="0" u="none" strike="noStrike" kern="1200" cap="none" spc="0" normalizeH="0" baseline="0" noProof="0" dirty="0">
                <a:ln>
                  <a:noFill/>
                </a:ln>
                <a:solidFill>
                  <a:schemeClr val="tx2"/>
                </a:solidFill>
                <a:effectLst/>
                <a:uLnTx/>
                <a:uFillTx/>
                <a:latin typeface="+mn-lt"/>
                <a:ea typeface="+mn-ea"/>
                <a:cs typeface="+mn-cs"/>
              </a:rPr>
              <a:t>При обморожении </a:t>
            </a:r>
            <a:r>
              <a:rPr kumimoji="0" lang="ru-RU" sz="2000" b="1" i="0" u="none" strike="noStrike" kern="1200" cap="none" spc="0" normalizeH="0" baseline="0" noProof="0" dirty="0">
                <a:ln>
                  <a:noFill/>
                </a:ln>
                <a:solidFill>
                  <a:schemeClr val="accent6"/>
                </a:solidFill>
                <a:effectLst/>
                <a:uLnTx/>
                <a:uFillTx/>
                <a:latin typeface="+mn-lt"/>
                <a:ea typeface="+mn-ea"/>
                <a:cs typeface="+mn-cs"/>
              </a:rPr>
              <a:t>I степени </a:t>
            </a:r>
            <a:r>
              <a:rPr kumimoji="0" lang="ru-RU" sz="2000" b="1" i="0" u="none" strike="noStrike" kern="1200" cap="none" spc="0" normalizeH="0" baseline="0" noProof="0" dirty="0">
                <a:ln>
                  <a:noFill/>
                </a:ln>
                <a:solidFill>
                  <a:schemeClr val="tx2"/>
                </a:solidFill>
                <a:effectLst/>
                <a:uLnTx/>
                <a:uFillTx/>
                <a:latin typeface="+mn-lt"/>
                <a:ea typeface="+mn-ea"/>
                <a:cs typeface="+mn-cs"/>
              </a:rPr>
              <a:t>охлаждённые участки следует согреть до покраснения тёплыми руками, лёгким массажем, растираниями шерстяной тканью, дыханием, а затем наложить ватно-марлевую повязку</a:t>
            </a:r>
            <a:r>
              <a:rPr kumimoji="0" lang="ru-RU" sz="2000" b="1" i="0" u="none" strike="noStrike" kern="1200" cap="none" spc="0" normalizeH="0" baseline="0" noProof="0" dirty="0" smtClean="0">
                <a:ln>
                  <a:noFill/>
                </a:ln>
                <a:solidFill>
                  <a:schemeClr val="tx2"/>
                </a:solidFill>
                <a:effectLst/>
                <a:uLnTx/>
                <a:uFillTx/>
                <a:latin typeface="+mn-lt"/>
                <a:ea typeface="+mn-ea"/>
                <a:cs typeface="+mn-cs"/>
              </a:rPr>
              <a:t>..</a:t>
            </a:r>
            <a:br>
              <a:rPr kumimoji="0" lang="ru-RU" sz="2000" b="1" i="0" u="none" strike="noStrike" kern="1200" cap="none" spc="0" normalizeH="0" baseline="0" noProof="0" dirty="0">
                <a:ln>
                  <a:noFill/>
                </a:ln>
                <a:solidFill>
                  <a:schemeClr val="tx2"/>
                </a:solidFill>
                <a:effectLst/>
                <a:uLnTx/>
                <a:uFillTx/>
                <a:latin typeface="+mn-lt"/>
                <a:ea typeface="+mn-ea"/>
                <a:cs typeface="+mn-cs"/>
              </a:rPr>
            </a:br>
            <a:r>
              <a:rPr kumimoji="0" lang="ru-RU" sz="2000" b="1" i="0" u="none" strike="noStrike" kern="1200" cap="none" spc="0" normalizeH="0" baseline="0" noProof="0" dirty="0" smtClean="0">
                <a:ln>
                  <a:noFill/>
                </a:ln>
                <a:solidFill>
                  <a:schemeClr val="tx2"/>
                </a:solidFill>
                <a:effectLst/>
                <a:uLnTx/>
                <a:uFillTx/>
                <a:latin typeface="+mn-lt"/>
                <a:ea typeface="+mn-ea"/>
                <a:cs typeface="+mn-cs"/>
              </a:rPr>
              <a:t>Пострадавшим </a:t>
            </a:r>
            <a:r>
              <a:rPr kumimoji="0" lang="ru-RU" sz="2000" b="1" i="0" u="none" strike="noStrike" kern="1200" cap="none" spc="0" normalizeH="0" baseline="0" noProof="0" dirty="0">
                <a:ln>
                  <a:noFill/>
                </a:ln>
                <a:solidFill>
                  <a:schemeClr val="tx2"/>
                </a:solidFill>
                <a:effectLst/>
                <a:uLnTx/>
                <a:uFillTx/>
                <a:latin typeface="+mn-lt"/>
                <a:ea typeface="+mn-ea"/>
                <a:cs typeface="+mn-cs"/>
              </a:rPr>
              <a:t>дают </a:t>
            </a:r>
            <a:r>
              <a:rPr kumimoji="0" lang="ru-RU" sz="2000" b="1" i="0" u="none" strike="noStrike" kern="1200" cap="none" spc="0" normalizeH="0" baseline="0" noProof="0" dirty="0">
                <a:ln>
                  <a:noFill/>
                </a:ln>
                <a:solidFill>
                  <a:schemeClr val="accent6"/>
                </a:solidFill>
                <a:effectLst/>
                <a:uLnTx/>
                <a:uFillTx/>
                <a:latin typeface="+mn-lt"/>
                <a:ea typeface="+mn-ea"/>
                <a:cs typeface="+mn-cs"/>
              </a:rPr>
              <a:t>горячее питьё, горячую </a:t>
            </a:r>
            <a:r>
              <a:rPr kumimoji="0" lang="ru-RU" sz="2000" b="1" i="0" u="none" strike="noStrike" kern="1200" cap="none" spc="0" normalizeH="0" baseline="0" noProof="0" dirty="0" smtClean="0">
                <a:ln>
                  <a:noFill/>
                </a:ln>
                <a:solidFill>
                  <a:schemeClr val="accent6"/>
                </a:solidFill>
                <a:effectLst/>
                <a:uLnTx/>
                <a:uFillTx/>
                <a:latin typeface="+mn-lt"/>
                <a:ea typeface="+mn-ea"/>
                <a:cs typeface="+mn-cs"/>
              </a:rPr>
              <a:t>пищу</a:t>
            </a:r>
            <a:r>
              <a:rPr kumimoji="0" lang="ru-RU" sz="2000" b="1" i="0" u="none" strike="noStrike" kern="1200" cap="none" spc="0" normalizeH="0" baseline="0" noProof="0" dirty="0" smtClean="0">
                <a:ln>
                  <a:noFill/>
                </a:ln>
                <a:solidFill>
                  <a:schemeClr val="tx2"/>
                </a:solidFill>
                <a:effectLst/>
                <a:uLnTx/>
                <a:uFillTx/>
                <a:latin typeface="+mn-lt"/>
                <a:ea typeface="+mn-ea"/>
                <a:cs typeface="+mn-cs"/>
              </a:rPr>
              <a:t>, </a:t>
            </a:r>
            <a:r>
              <a:rPr kumimoji="0" lang="ru-RU" sz="2000" b="1" i="0" u="none" strike="noStrike" kern="1200" cap="none" spc="0" normalizeH="0" baseline="0" noProof="0" dirty="0">
                <a:ln>
                  <a:noFill/>
                </a:ln>
                <a:solidFill>
                  <a:schemeClr val="tx2"/>
                </a:solidFill>
                <a:effectLst/>
                <a:uLnTx/>
                <a:uFillTx/>
                <a:latin typeface="+mn-lt"/>
                <a:ea typeface="+mn-ea"/>
                <a:cs typeface="+mn-cs"/>
              </a:rPr>
              <a:t>по таблетке аспирина, анальгина, по 2 таблетки "Но-шпа" и папаверина. </a:t>
            </a:r>
            <a:endParaRPr kumimoji="0" lang="ru-RU" sz="2000" b="1" i="0" u="none" strike="noStrike" kern="1200" cap="none" spc="0" normalizeH="0" baseline="0" noProof="0" dirty="0">
              <a:ln>
                <a:noFill/>
              </a:ln>
              <a:solidFill>
                <a:schemeClr val="tx2"/>
              </a:solidFill>
              <a:effectLst/>
              <a:uLnTx/>
              <a:uFillTx/>
              <a:latin typeface="+mn-lt"/>
              <a:ea typeface="+mn-ea"/>
              <a:cs typeface="+mn-cs"/>
            </a:endParaRPr>
          </a:p>
        </p:txBody>
      </p:sp>
      <p:pic>
        <p:nvPicPr>
          <p:cNvPr id="15364" name="Рисунок 5"/>
          <p:cNvPicPr>
            <a:picLocks noChangeAspect="1"/>
          </p:cNvPicPr>
          <p:nvPr/>
        </p:nvPicPr>
        <p:blipFill>
          <a:blip r:embed="rId1"/>
          <a:stretch>
            <a:fillRect/>
          </a:stretch>
        </p:blipFill>
        <p:spPr>
          <a:xfrm>
            <a:off x="5364163" y="1544638"/>
            <a:ext cx="3779837" cy="3167062"/>
          </a:xfrm>
          <a:prstGeom prst="rect">
            <a:avLst/>
          </a:prstGeom>
          <a:noFill/>
          <a:ln w="9525">
            <a:noFill/>
          </a:ln>
        </p:spPr>
      </p:pic>
      <p:pic>
        <p:nvPicPr>
          <p:cNvPr id="15365" name="Рисунок 6"/>
          <p:cNvPicPr>
            <a:picLocks noChangeAspect="1"/>
          </p:cNvPicPr>
          <p:nvPr/>
        </p:nvPicPr>
        <p:blipFill>
          <a:blip r:embed="rId2"/>
          <a:stretch>
            <a:fillRect/>
          </a:stretch>
        </p:blipFill>
        <p:spPr>
          <a:xfrm>
            <a:off x="4932363" y="4724400"/>
            <a:ext cx="2513012" cy="2017713"/>
          </a:xfrm>
          <a:prstGeom prst="rect">
            <a:avLst/>
          </a:prstGeom>
          <a:noFill/>
          <a:ln w="9525">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1691680" y="25121"/>
            <a:ext cx="5966666" cy="1656184"/>
          </a:xfrm>
          <a:noFill/>
          <a:ln>
            <a:noFill/>
          </a:ln>
          <a:scene3d>
            <a:camera prst="orthographicFront"/>
            <a:lightRig rig="balanced" dir="t"/>
          </a:scene3d>
          <a:sp3d prstMaterial="plastic"/>
        </p:spPr>
        <p:txBody>
          <a:bodyPr vert="horz" lIns="91440" tIns="45720" rIns="91440" bIns="45720" rtlCol="0" anchor="b" anchorCtr="0">
            <a:noAutofit/>
          </a:bodyPr>
          <a:lstStyle/>
          <a:p>
            <a:pPr marL="320040" marR="0" lvl="0" indent="-320040" algn="ctr" defTabSz="914400" rtl="0" eaLnBrk="1" fontAlgn="auto" latinLnBrk="0" hangingPunct="1">
              <a:lnSpc>
                <a:spcPct val="100000"/>
              </a:lnSpc>
              <a:spcBef>
                <a:spcPct val="0"/>
              </a:spcBef>
              <a:spcAft>
                <a:spcPts val="0"/>
              </a:spcAft>
              <a:buClr>
                <a:schemeClr val="accent6">
                  <a:lumMod val="75000"/>
                </a:schemeClr>
              </a:buClr>
              <a:buSzPct val="128000"/>
              <a:buFont typeface="Georgia" panose="02040502050405020303" pitchFamily="18" charset="0"/>
              <a:buChar char="*"/>
              <a:defRPr/>
            </a:pPr>
            <a:r>
              <a:rPr kumimoji="0" lang="ru-RU" sz="4600" b="1" i="0" u="none" strike="noStrike" kern="1200" cap="none" spc="0" normalizeH="0" baseline="0" noProof="0" dirty="0">
                <a:ln>
                  <a:noFill/>
                </a:ln>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uLnTx/>
                <a:uFillTx/>
                <a:latin typeface="+mj-lt"/>
                <a:ea typeface="+mj-ea"/>
                <a:cs typeface="+mj-cs"/>
              </a:rPr>
              <a:t>Первая помощь при обморожениях</a:t>
            </a:r>
            <a:endParaRPr kumimoji="0" lang="ru-RU" sz="4600" b="1" i="0" u="none" strike="noStrike" kern="1200" cap="none" spc="0" normalizeH="0" baseline="0" noProof="0" dirty="0">
              <a:ln>
                <a:noFill/>
              </a:ln>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uLnTx/>
              <a:uFillTx/>
              <a:latin typeface="+mj-lt"/>
              <a:ea typeface="+mj-ea"/>
              <a:cs typeface="+mj-cs"/>
            </a:endParaRPr>
          </a:p>
        </p:txBody>
      </p:sp>
      <p:sp>
        <p:nvSpPr>
          <p:cNvPr id="3" name="Текст 2"/>
          <p:cNvSpPr>
            <a:spLocks noGrp="1"/>
          </p:cNvSpPr>
          <p:nvPr>
            <p:ph type="body" idx="1"/>
          </p:nvPr>
        </p:nvSpPr>
        <p:spPr>
          <a:xfrm>
            <a:off x="0" y="2057400"/>
            <a:ext cx="5064125" cy="4797425"/>
          </a:xfrm>
        </p:spPr>
        <p:txBody>
          <a:bodyPr vert="horz" wrap="square" lIns="91440" tIns="45720" rIns="91440" bIns="45720" numCol="1" rtlCol="0" anchor="t" anchorCtr="0" compatLnSpc="1">
            <a:normAutofit fontScale="52500"/>
          </a:bodyPr>
          <a:lstStyle/>
          <a:p>
            <a:pPr marL="0" marR="0" lvl="0" indent="0" algn="just" defTabSz="914400" rtl="0" eaLnBrk="1" fontAlgn="auto" latinLnBrk="0" hangingPunct="1">
              <a:lnSpc>
                <a:spcPct val="150000"/>
              </a:lnSpc>
              <a:spcBef>
                <a:spcPct val="20000"/>
              </a:spcBef>
              <a:spcAft>
                <a:spcPts val="300"/>
              </a:spcAft>
              <a:buClr>
                <a:schemeClr val="accent6">
                  <a:lumMod val="75000"/>
                </a:schemeClr>
              </a:buClr>
              <a:buSzPct val="130000"/>
              <a:buFont typeface="Georgia" panose="02040502050405020303" pitchFamily="18" charset="0"/>
              <a:buNone/>
              <a:defRPr/>
            </a:pPr>
            <a:r>
              <a:rPr kumimoji="0" lang="ru-RU" sz="2000" b="1" i="0" u="none" strike="noStrike" kern="1200" cap="none" spc="0" normalizeH="0" baseline="0" noProof="0" dirty="0">
                <a:ln>
                  <a:noFill/>
                </a:ln>
                <a:solidFill>
                  <a:schemeClr val="tx2"/>
                </a:solidFill>
                <a:effectLst/>
                <a:uLnTx/>
                <a:uFillTx/>
                <a:latin typeface="+mn-lt"/>
                <a:ea typeface="+mn-ea"/>
                <a:cs typeface="+mn-cs"/>
              </a:rPr>
              <a:t>    </a:t>
            </a:r>
            <a:r>
              <a:rPr kumimoji="0" lang="ru-RU" sz="2400" b="1" i="0" u="none" strike="noStrike" kern="1200" cap="none" spc="0" normalizeH="0" baseline="0" noProof="0" dirty="0">
                <a:ln>
                  <a:noFill/>
                </a:ln>
                <a:solidFill>
                  <a:schemeClr val="tx2"/>
                </a:solidFill>
                <a:effectLst/>
                <a:uLnTx/>
                <a:uFillTx/>
                <a:latin typeface="+mn-lt"/>
                <a:ea typeface="+mn-ea"/>
                <a:cs typeface="+mn-cs"/>
              </a:rPr>
              <a:t> При обморожении </a:t>
            </a:r>
            <a:r>
              <a:rPr kumimoji="0" lang="ru-RU" sz="2400" b="1" i="0" u="none" strike="noStrike" kern="1200" cap="none" spc="0" normalizeH="0" baseline="0" noProof="0" dirty="0">
                <a:ln>
                  <a:noFill/>
                </a:ln>
                <a:solidFill>
                  <a:schemeClr val="accent6"/>
                </a:solidFill>
                <a:effectLst/>
                <a:uLnTx/>
                <a:uFillTx/>
                <a:latin typeface="+mn-lt"/>
                <a:ea typeface="+mn-ea"/>
                <a:cs typeface="+mn-cs"/>
              </a:rPr>
              <a:t>II-IV степени </a:t>
            </a:r>
            <a:r>
              <a:rPr kumimoji="0" lang="ru-RU" sz="2400" b="1" i="0" u="none" strike="noStrike" kern="1200" cap="none" spc="0" normalizeH="0" baseline="0" noProof="0" dirty="0">
                <a:ln>
                  <a:noFill/>
                </a:ln>
                <a:solidFill>
                  <a:schemeClr val="tx2"/>
                </a:solidFill>
                <a:effectLst/>
                <a:uLnTx/>
                <a:uFillTx/>
                <a:latin typeface="+mn-lt"/>
                <a:ea typeface="+mn-ea"/>
                <a:cs typeface="+mn-cs"/>
              </a:rPr>
              <a:t>быстрое согревание, массаж или растирание делать не следует . Наложите на поражённую поверхность теплоизолирующую повязку (слой марли, толстый слой ваты, вновь слой марли, а сверху клеёнку или прорезиненную ткань).</a:t>
            </a:r>
            <a:endParaRPr kumimoji="0" lang="ru-RU" sz="2400" b="1" i="0" u="none" strike="noStrike" kern="1200" cap="none" spc="0" normalizeH="0" baseline="0" noProof="0" dirty="0">
              <a:ln>
                <a:noFill/>
              </a:ln>
              <a:solidFill>
                <a:schemeClr val="tx2"/>
              </a:solidFill>
              <a:effectLst/>
              <a:uLnTx/>
              <a:uFillTx/>
              <a:latin typeface="+mn-lt"/>
              <a:ea typeface="+mn-ea"/>
              <a:cs typeface="+mn-cs"/>
            </a:endParaRPr>
          </a:p>
          <a:p>
            <a:pPr marL="0" marR="0" lvl="0" indent="0" algn="just" defTabSz="914400" rtl="0" eaLnBrk="1" fontAlgn="auto" latinLnBrk="0" hangingPunct="1">
              <a:lnSpc>
                <a:spcPct val="150000"/>
              </a:lnSpc>
              <a:spcBef>
                <a:spcPct val="20000"/>
              </a:spcBef>
              <a:spcAft>
                <a:spcPts val="300"/>
              </a:spcAft>
              <a:buClr>
                <a:schemeClr val="accent6">
                  <a:lumMod val="75000"/>
                </a:schemeClr>
              </a:buClr>
              <a:buSzPct val="130000"/>
              <a:buFont typeface="Georgia" panose="02040502050405020303" pitchFamily="18" charset="0"/>
              <a:buNone/>
              <a:defRPr/>
            </a:pPr>
            <a:r>
              <a:rPr kumimoji="0" lang="ru-RU" sz="2400" b="1" i="0" u="none" strike="noStrike" kern="1200" cap="none" spc="0" normalizeH="0" baseline="0" noProof="0" dirty="0">
                <a:ln>
                  <a:noFill/>
                </a:ln>
                <a:solidFill>
                  <a:schemeClr val="tx2"/>
                </a:solidFill>
                <a:effectLst/>
                <a:uLnTx/>
                <a:uFillTx/>
                <a:latin typeface="+mn-lt"/>
                <a:ea typeface="+mn-ea"/>
                <a:cs typeface="+mn-cs"/>
              </a:rPr>
              <a:t> Поражённые конечности фиксируют с помощью подручных средств (дощечка, кусок фанеры, плотный картон), накладывая и прибинтовывая их поверх повязки. В качестве теплоизолирующего материала можно использовать ватники, фуфайки, шерстяную ткань и пр.</a:t>
            </a:r>
            <a:br>
              <a:rPr kumimoji="0" lang="ru-RU" sz="2000" b="1" i="0" u="none" strike="noStrike" kern="1200" cap="none" spc="0" normalizeH="0" baseline="0" noProof="0" dirty="0">
                <a:ln>
                  <a:noFill/>
                </a:ln>
                <a:solidFill>
                  <a:schemeClr val="tx2"/>
                </a:solidFill>
                <a:effectLst/>
                <a:uLnTx/>
                <a:uFillTx/>
                <a:latin typeface="+mn-lt"/>
                <a:ea typeface="+mn-ea"/>
                <a:cs typeface="+mn-cs"/>
              </a:rPr>
            </a:br>
            <a:br>
              <a:rPr kumimoji="0" lang="ru-RU" sz="2000" b="1" i="0" u="none" strike="noStrike" kern="1200" cap="none" spc="0" normalizeH="0" baseline="0" noProof="0" dirty="0">
                <a:ln>
                  <a:noFill/>
                </a:ln>
                <a:solidFill>
                  <a:schemeClr val="tx2"/>
                </a:solidFill>
                <a:effectLst/>
                <a:uLnTx/>
                <a:uFillTx/>
                <a:latin typeface="+mn-lt"/>
                <a:ea typeface="+mn-ea"/>
                <a:cs typeface="+mn-cs"/>
              </a:rPr>
            </a:br>
            <a:endParaRPr kumimoji="0" lang="ru-RU" sz="2000" b="1" i="0" u="none" strike="noStrike" kern="1200" cap="none" spc="0" normalizeH="0" baseline="0" noProof="0" dirty="0">
              <a:ln>
                <a:noFill/>
              </a:ln>
              <a:solidFill>
                <a:schemeClr val="tx2"/>
              </a:solidFill>
              <a:effectLst/>
              <a:uLnTx/>
              <a:uFillTx/>
              <a:latin typeface="+mn-lt"/>
              <a:ea typeface="+mn-ea"/>
              <a:cs typeface="+mn-cs"/>
            </a:endParaRPr>
          </a:p>
        </p:txBody>
      </p:sp>
      <p:pic>
        <p:nvPicPr>
          <p:cNvPr id="16388" name="Рисунок 3"/>
          <p:cNvPicPr>
            <a:picLocks noChangeAspect="1"/>
          </p:cNvPicPr>
          <p:nvPr/>
        </p:nvPicPr>
        <p:blipFill>
          <a:blip r:embed="rId1"/>
          <a:stretch>
            <a:fillRect/>
          </a:stretch>
        </p:blipFill>
        <p:spPr>
          <a:xfrm>
            <a:off x="5208588" y="1989138"/>
            <a:ext cx="3935412" cy="2776537"/>
          </a:xfrm>
          <a:prstGeom prst="rect">
            <a:avLst/>
          </a:prstGeom>
          <a:noFill/>
          <a:ln w="9525">
            <a:noFill/>
          </a:ln>
        </p:spPr>
      </p:pic>
      <p:pic>
        <p:nvPicPr>
          <p:cNvPr id="16389" name="Рисунок 4"/>
          <p:cNvPicPr>
            <a:picLocks noChangeAspect="1"/>
          </p:cNvPicPr>
          <p:nvPr/>
        </p:nvPicPr>
        <p:blipFill>
          <a:blip r:embed="rId2"/>
          <a:stretch>
            <a:fillRect/>
          </a:stretch>
        </p:blipFill>
        <p:spPr>
          <a:xfrm>
            <a:off x="5208588" y="4868863"/>
            <a:ext cx="3048000" cy="1970087"/>
          </a:xfrm>
          <a:prstGeom prst="rect">
            <a:avLst/>
          </a:prstGeom>
          <a:noFill/>
          <a:ln w="9525">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1547664" y="-315416"/>
            <a:ext cx="5966666" cy="1817859"/>
          </a:xfrm>
          <a:noFill/>
          <a:ln>
            <a:noFill/>
          </a:ln>
          <a:scene3d>
            <a:camera prst="orthographicFront"/>
            <a:lightRig rig="balanced" dir="t"/>
          </a:scene3d>
          <a:sp3d prstMaterial="plastic"/>
        </p:spPr>
        <p:txBody>
          <a:bodyPr vert="horz" lIns="91440" tIns="45720" rIns="91440" bIns="45720" rtlCol="0" anchor="b" anchorCtr="0">
            <a:noAutofit/>
          </a:bodyPr>
          <a:lstStyle/>
          <a:p>
            <a:pPr marL="320040" marR="0" lvl="0" indent="-320040" algn="ctr" defTabSz="914400" rtl="0" eaLnBrk="1" fontAlgn="auto" latinLnBrk="0" hangingPunct="1">
              <a:lnSpc>
                <a:spcPct val="100000"/>
              </a:lnSpc>
              <a:spcBef>
                <a:spcPct val="0"/>
              </a:spcBef>
              <a:spcAft>
                <a:spcPts val="0"/>
              </a:spcAft>
              <a:buClr>
                <a:schemeClr val="accent6">
                  <a:lumMod val="75000"/>
                </a:schemeClr>
              </a:buClr>
              <a:buSzPct val="128000"/>
              <a:buFont typeface="Georgia" panose="02040502050405020303" pitchFamily="18" charset="0"/>
              <a:buChar char="*"/>
              <a:defRPr/>
            </a:pPr>
            <a:r>
              <a:rPr kumimoji="0" lang="ru-RU" sz="4600" b="1" i="0" u="none" strike="noStrike" kern="1200" cap="none" spc="0" normalizeH="0" baseline="0" noProof="0" dirty="0">
                <a:ln>
                  <a:noFill/>
                </a:ln>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uLnTx/>
                <a:uFillTx/>
                <a:latin typeface="+mj-lt"/>
                <a:ea typeface="+mj-ea"/>
                <a:cs typeface="+mj-cs"/>
              </a:rPr>
              <a:t>Лечение обморожения</a:t>
            </a:r>
            <a:endParaRPr kumimoji="0" lang="ru-RU" sz="4600" b="1" i="0" u="none" strike="noStrike" kern="1200" cap="none" spc="0" normalizeH="0" baseline="0" noProof="0" dirty="0">
              <a:ln>
                <a:noFill/>
              </a:ln>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uLnTx/>
              <a:uFillTx/>
              <a:latin typeface="+mj-lt"/>
              <a:ea typeface="+mj-ea"/>
              <a:cs typeface="+mj-cs"/>
            </a:endParaRPr>
          </a:p>
        </p:txBody>
      </p:sp>
      <p:sp>
        <p:nvSpPr>
          <p:cNvPr id="3" name="Текст 2"/>
          <p:cNvSpPr>
            <a:spLocks noGrp="1"/>
          </p:cNvSpPr>
          <p:nvPr>
            <p:ph type="body" idx="1"/>
          </p:nvPr>
        </p:nvSpPr>
        <p:spPr>
          <a:xfrm>
            <a:off x="395288" y="1844675"/>
            <a:ext cx="8280400" cy="4608513"/>
          </a:xfrm>
        </p:spPr>
        <p:txBody>
          <a:bodyPr vert="horz" wrap="square" lIns="91440" tIns="45720" rIns="91440" bIns="45720" numCol="1" rtlCol="0" anchor="t" anchorCtr="0" compatLnSpc="1">
            <a:normAutofit lnSpcReduction="10000"/>
          </a:bodyPr>
          <a:lstStyle/>
          <a:p>
            <a:pPr marL="0" marR="0" lvl="0" indent="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anose="02040502050405020303" pitchFamily="18" charset="0"/>
              <a:buNone/>
              <a:defRPr/>
            </a:pPr>
            <a:r>
              <a:rPr kumimoji="0" lang="ru-RU" sz="2000" b="0" i="0" u="none" strike="noStrike" kern="1200" cap="none" spc="0" normalizeH="0" baseline="0" noProof="0" dirty="0">
                <a:ln>
                  <a:noFill/>
                </a:ln>
                <a:solidFill>
                  <a:schemeClr val="tx2"/>
                </a:solidFill>
                <a:effectLst/>
                <a:uLnTx/>
                <a:uFillTx/>
                <a:latin typeface="+mn-lt"/>
                <a:ea typeface="+mn-ea"/>
                <a:cs typeface="+mn-cs"/>
              </a:rPr>
              <a:t>Лечение </a:t>
            </a:r>
            <a:r>
              <a:rPr kumimoji="0" lang="ru-RU" sz="2000" b="0" i="0" u="none" strike="noStrike" kern="1200" cap="none" spc="0" normalizeH="0" baseline="0" noProof="0" dirty="0">
                <a:ln>
                  <a:noFill/>
                </a:ln>
                <a:solidFill>
                  <a:schemeClr val="accent6"/>
                </a:solidFill>
                <a:effectLst/>
                <a:uLnTx/>
                <a:uFillTx/>
                <a:latin typeface="+mn-lt"/>
                <a:ea typeface="+mn-ea"/>
                <a:cs typeface="+mn-cs"/>
              </a:rPr>
              <a:t>I степени </a:t>
            </a:r>
            <a:r>
              <a:rPr kumimoji="0" lang="ru-RU" sz="2000" b="0" i="0" u="none" strike="noStrike" kern="1200" cap="none" spc="0" normalizeH="0" baseline="0" noProof="0" dirty="0">
                <a:ln>
                  <a:noFill/>
                </a:ln>
                <a:solidFill>
                  <a:schemeClr val="tx2"/>
                </a:solidFill>
                <a:effectLst/>
                <a:uLnTx/>
                <a:uFillTx/>
                <a:latin typeface="+mn-lt"/>
                <a:ea typeface="+mn-ea"/>
                <a:cs typeface="+mn-cs"/>
              </a:rPr>
              <a:t>обморожения предполагает различную терапию, направленную на заживление пораженных участков. В частности, распространено применение электросветовых ванн и УВЧ-терапии. Если обморожение конечностей приводит к появлению язв на коже, используют повязки с антисептической мазью.</a:t>
            </a:r>
            <a:endParaRPr kumimoji="0" lang="ru-RU" sz="2000" b="0" i="0" u="none" strike="noStrike" kern="1200" cap="none" spc="0" normalizeH="0" baseline="0" noProof="0" dirty="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anose="02040502050405020303" pitchFamily="18" charset="0"/>
              <a:buNone/>
              <a:defRPr/>
            </a:pPr>
            <a:r>
              <a:rPr kumimoji="0" lang="ru-RU" sz="2000" b="0" i="0" u="none" strike="noStrike" kern="1200" cap="none" spc="0" normalizeH="0" baseline="0" noProof="0" dirty="0">
                <a:ln>
                  <a:noFill/>
                </a:ln>
                <a:solidFill>
                  <a:schemeClr val="tx2"/>
                </a:solidFill>
                <a:effectLst/>
                <a:uLnTx/>
                <a:uFillTx/>
                <a:latin typeface="+mn-lt"/>
                <a:ea typeface="+mn-ea"/>
                <a:cs typeface="+mn-cs"/>
              </a:rPr>
              <a:t>При обморожении </a:t>
            </a:r>
            <a:r>
              <a:rPr kumimoji="0" lang="ru-RU" sz="2000" b="0" i="0" u="none" strike="noStrike" kern="1200" cap="none" spc="0" normalizeH="0" baseline="0" noProof="0" dirty="0">
                <a:ln>
                  <a:noFill/>
                </a:ln>
                <a:solidFill>
                  <a:schemeClr val="accent6"/>
                </a:solidFill>
                <a:effectLst/>
                <a:uLnTx/>
                <a:uFillTx/>
                <a:latin typeface="+mn-lt"/>
                <a:ea typeface="+mn-ea"/>
                <a:cs typeface="+mn-cs"/>
              </a:rPr>
              <a:t>II степени </a:t>
            </a:r>
            <a:r>
              <a:rPr kumimoji="0" lang="ru-RU" sz="2000" b="0" i="0" u="none" strike="noStrike" kern="1200" cap="none" spc="0" normalizeH="0" baseline="0" noProof="0" dirty="0">
                <a:ln>
                  <a:noFill/>
                </a:ln>
                <a:solidFill>
                  <a:schemeClr val="tx2"/>
                </a:solidFill>
                <a:effectLst/>
                <a:uLnTx/>
                <a:uFillTx/>
                <a:latin typeface="+mn-lt"/>
                <a:ea typeface="+mn-ea"/>
                <a:cs typeface="+mn-cs"/>
              </a:rPr>
              <a:t>пузыри с прозрачной жидкостью вскрывают. Врачи удаляют эпидермис и накладывают антисептическую повязку. После заживления пациента отправляют на физиотерапию. Чтобы предотвратить заражение, обычно прописывают инъекции антибиотиков пенициллиновой группы или стрептомицина.</a:t>
            </a:r>
            <a:endParaRPr kumimoji="0" lang="ru-RU" sz="2000" b="0" i="0" u="none" strike="noStrike" kern="1200" cap="none" spc="0" normalizeH="0" baseline="0" noProof="0" dirty="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anose="02040502050405020303" pitchFamily="18" charset="0"/>
              <a:buNone/>
              <a:defRPr/>
            </a:pPr>
            <a:r>
              <a:rPr kumimoji="0" lang="ru-RU" sz="2000" b="0" i="0" u="none" strike="noStrike" kern="1200" cap="none" spc="0" normalizeH="0" baseline="0" noProof="0" dirty="0">
                <a:ln>
                  <a:noFill/>
                </a:ln>
                <a:solidFill>
                  <a:schemeClr val="tx2"/>
                </a:solidFill>
                <a:effectLst/>
                <a:uLnTx/>
                <a:uFillTx/>
                <a:latin typeface="+mn-lt"/>
                <a:ea typeface="+mn-ea"/>
                <a:cs typeface="+mn-cs"/>
              </a:rPr>
              <a:t>Более серьезные обморожения </a:t>
            </a:r>
            <a:r>
              <a:rPr kumimoji="0" lang="ru-RU" sz="2000" b="0" i="0" u="none" strike="noStrike" kern="1200" cap="none" spc="0" normalizeH="0" baseline="0" noProof="0" dirty="0">
                <a:ln>
                  <a:noFill/>
                </a:ln>
                <a:solidFill>
                  <a:schemeClr val="accent6"/>
                </a:solidFill>
                <a:effectLst/>
                <a:uLnTx/>
                <a:uFillTx/>
                <a:latin typeface="+mn-lt"/>
                <a:ea typeface="+mn-ea"/>
                <a:cs typeface="+mn-cs"/>
              </a:rPr>
              <a:t>III–IV степени </a:t>
            </a:r>
            <a:r>
              <a:rPr kumimoji="0" lang="ru-RU" sz="2000" b="0" i="0" u="none" strike="noStrike" kern="1200" cap="none" spc="0" normalizeH="0" baseline="0" noProof="0" dirty="0">
                <a:ln>
                  <a:noFill/>
                </a:ln>
                <a:solidFill>
                  <a:schemeClr val="tx2"/>
                </a:solidFill>
                <a:effectLst/>
                <a:uLnTx/>
                <a:uFillTx/>
                <a:latin typeface="+mn-lt"/>
                <a:ea typeface="+mn-ea"/>
                <a:cs typeface="+mn-cs"/>
              </a:rPr>
              <a:t>предполагают удаление мертвых тканей. В особенно тяжелых случаях конечности приходится ампутировать. Лечение вместе с процессом реабилитации может занять несколько месяцев.</a:t>
            </a:r>
            <a:endParaRPr kumimoji="0" lang="ru-RU" sz="20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1619672" y="188639"/>
            <a:ext cx="5904656" cy="936104"/>
          </a:xfrm>
          <a:noFill/>
          <a:ln>
            <a:noFill/>
          </a:ln>
          <a:scene3d>
            <a:camera prst="orthographicFront"/>
            <a:lightRig rig="balanced" dir="t"/>
          </a:scene3d>
          <a:sp3d prstMaterial="plastic"/>
        </p:spPr>
        <p:txBody>
          <a:bodyPr vert="horz" lIns="91440" tIns="45720" rIns="91440" bIns="45720" rtlCol="0" anchor="b" anchorCtr="0">
            <a:noAutofit/>
          </a:bodyPr>
          <a:lstStyle/>
          <a:p>
            <a:pPr marL="0" marR="0" lvl="0" indent="0" algn="r" defTabSz="914400" rtl="0" eaLnBrk="1" fontAlgn="auto" latinLnBrk="0" hangingPunct="1">
              <a:lnSpc>
                <a:spcPct val="100000"/>
              </a:lnSpc>
              <a:spcBef>
                <a:spcPct val="0"/>
              </a:spcBef>
              <a:spcAft>
                <a:spcPts val="0"/>
              </a:spcAft>
              <a:buClr>
                <a:schemeClr val="accent6">
                  <a:lumMod val="75000"/>
                </a:schemeClr>
              </a:buClr>
              <a:buSzPct val="128000"/>
              <a:buFont typeface="Georgia" panose="02040502050405020303" pitchFamily="18" charset="0"/>
              <a:buNone/>
              <a:defRPr/>
            </a:pPr>
            <a:r>
              <a:rPr kumimoji="0" lang="ru-RU" sz="4600" b="1" i="0" u="none" strike="noStrike" kern="1200" cap="none" spc="0" normalizeH="0" baseline="0" noProof="0" dirty="0" smtClean="0">
                <a:ln>
                  <a:noFill/>
                </a:ln>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uLnTx/>
                <a:uFillTx/>
                <a:latin typeface="+mj-lt"/>
                <a:ea typeface="+mj-ea"/>
                <a:cs typeface="+mj-cs"/>
              </a:rPr>
              <a:t>Не стоит делать!</a:t>
            </a:r>
            <a:endParaRPr kumimoji="0" lang="ru-RU" sz="4600" b="1" i="0" u="none" strike="noStrike" kern="1200" cap="none" spc="0" normalizeH="0" baseline="0" noProof="0" dirty="0">
              <a:ln>
                <a:noFill/>
              </a:ln>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uLnTx/>
              <a:uFillTx/>
              <a:latin typeface="+mj-lt"/>
              <a:ea typeface="+mj-ea"/>
              <a:cs typeface="+mj-cs"/>
            </a:endParaRPr>
          </a:p>
        </p:txBody>
      </p:sp>
      <p:sp>
        <p:nvSpPr>
          <p:cNvPr id="18435" name="Текст 2"/>
          <p:cNvSpPr>
            <a:spLocks noGrp="1"/>
          </p:cNvSpPr>
          <p:nvPr>
            <p:ph type="body" idx="1"/>
          </p:nvPr>
        </p:nvSpPr>
        <p:spPr>
          <a:xfrm>
            <a:off x="-4762" y="1484313"/>
            <a:ext cx="5656262" cy="5616575"/>
          </a:xfrm>
          <a:ln/>
        </p:spPr>
        <p:txBody>
          <a:bodyPr vert="horz" wrap="square" lIns="91440" tIns="45720" rIns="91440" bIns="45720" anchor="t" anchorCtr="0"/>
          <a:p>
            <a:pPr algn="l" eaLnBrk="1" hangingPunct="1">
              <a:buSzPct val="130000"/>
            </a:pPr>
            <a:r>
              <a:rPr lang="ru-RU" altLang="ru-RU" kern="1200" dirty="0">
                <a:latin typeface="+mn-lt"/>
                <a:ea typeface="+mn-ea"/>
                <a:cs typeface="+mn-cs"/>
              </a:rPr>
              <a:t>Не рекомендуется растирать больных снегом, так как кровеносные сосуды кистей и стоп очень хрупки и поэтому возможно их повреждение, а возникающие микроссадины на коже способствуют внесению инфекции. Нельзя использовать быстрое отогревание обмороженных конечностей у костра, бесконтрольно применять грелки и тому подобные источники тепла, поскольку это ухудшает течение обморожения. Неприемлемый и неэффективный вариант первой помощи – втирание масел, жира, растирание спиртом тканей при глубоком обморожении.</a:t>
            </a:r>
            <a:endParaRPr lang="ru-RU" altLang="ru-RU" kern="1200" dirty="0">
              <a:latin typeface="+mn-lt"/>
              <a:ea typeface="+mn-ea"/>
              <a:cs typeface="+mn-cs"/>
            </a:endParaRPr>
          </a:p>
        </p:txBody>
      </p:sp>
      <p:pic>
        <p:nvPicPr>
          <p:cNvPr id="18436" name="Рисунок 3"/>
          <p:cNvPicPr>
            <a:picLocks noChangeAspect="1"/>
          </p:cNvPicPr>
          <p:nvPr/>
        </p:nvPicPr>
        <p:blipFill>
          <a:blip r:embed="rId1"/>
          <a:stretch>
            <a:fillRect/>
          </a:stretch>
        </p:blipFill>
        <p:spPr>
          <a:xfrm>
            <a:off x="5918200" y="4222750"/>
            <a:ext cx="3203575" cy="2624138"/>
          </a:xfrm>
          <a:prstGeom prst="rect">
            <a:avLst/>
          </a:prstGeom>
          <a:noFill/>
          <a:ln w="9525">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1403648" y="23695"/>
            <a:ext cx="5966666" cy="1455026"/>
          </a:xfrm>
          <a:noFill/>
          <a:ln>
            <a:noFill/>
          </a:ln>
          <a:scene3d>
            <a:camera prst="orthographicFront"/>
            <a:lightRig rig="balanced" dir="t"/>
          </a:scene3d>
          <a:sp3d prstMaterial="plastic"/>
        </p:spPr>
        <p:txBody>
          <a:bodyPr vert="horz" lIns="91440" tIns="45720" rIns="91440" bIns="45720" rtlCol="0" anchor="b" anchorCtr="0">
            <a:noAutofit/>
          </a:bodyPr>
          <a:lstStyle/>
          <a:p>
            <a:pPr marL="320040" marR="0" lvl="0" indent="-320040" algn="ctr" defTabSz="914400" rtl="0" eaLnBrk="1" fontAlgn="auto" latinLnBrk="0" hangingPunct="1">
              <a:lnSpc>
                <a:spcPct val="100000"/>
              </a:lnSpc>
              <a:spcBef>
                <a:spcPct val="0"/>
              </a:spcBef>
              <a:spcAft>
                <a:spcPts val="0"/>
              </a:spcAft>
              <a:buClr>
                <a:schemeClr val="accent6">
                  <a:lumMod val="75000"/>
                </a:schemeClr>
              </a:buClr>
              <a:buSzPct val="128000"/>
              <a:buFont typeface="Georgia" panose="02040502050405020303" pitchFamily="18" charset="0"/>
              <a:buChar char="*"/>
              <a:defRPr/>
            </a:pPr>
            <a:r>
              <a:rPr kumimoji="0" lang="ru-RU" sz="4600" b="1" i="0" u="none" strike="noStrike" kern="1200" cap="none" spc="0" normalizeH="0" baseline="0" noProof="0" dirty="0">
                <a:ln>
                  <a:noFill/>
                </a:ln>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uLnTx/>
                <a:uFillTx/>
                <a:latin typeface="+mj-lt"/>
                <a:ea typeface="+mj-ea"/>
                <a:cs typeface="+mj-cs"/>
              </a:rPr>
              <a:t>"Железное" обморожение</a:t>
            </a:r>
            <a:endParaRPr kumimoji="0" lang="ru-RU" sz="4600" b="1" i="0" u="none" strike="noStrike" kern="1200" cap="none" spc="0" normalizeH="0" baseline="0" noProof="0" dirty="0">
              <a:ln>
                <a:noFill/>
              </a:ln>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uLnTx/>
              <a:uFillTx/>
              <a:latin typeface="+mj-lt"/>
              <a:ea typeface="+mj-ea"/>
              <a:cs typeface="+mj-cs"/>
            </a:endParaRPr>
          </a:p>
        </p:txBody>
      </p:sp>
      <p:sp>
        <p:nvSpPr>
          <p:cNvPr id="19459" name="Текст 2"/>
          <p:cNvSpPr>
            <a:spLocks noGrp="1"/>
          </p:cNvSpPr>
          <p:nvPr>
            <p:ph type="body" idx="1"/>
          </p:nvPr>
        </p:nvSpPr>
        <p:spPr>
          <a:xfrm>
            <a:off x="-4762" y="1557338"/>
            <a:ext cx="4792662" cy="5300662"/>
          </a:xfrm>
          <a:ln/>
        </p:spPr>
        <p:txBody>
          <a:bodyPr vert="horz" wrap="square" lIns="91440" tIns="45720" rIns="91440" bIns="45720" anchor="t" anchorCtr="0"/>
          <a:p>
            <a:pPr algn="l" eaLnBrk="1" hangingPunct="1">
              <a:buSzPct val="130000"/>
            </a:pPr>
            <a:r>
              <a:rPr lang="ru-RU" altLang="ru-RU" kern="1200" dirty="0">
                <a:latin typeface="+mn-lt"/>
                <a:ea typeface="+mn-ea"/>
                <a:cs typeface="+mn-cs"/>
              </a:rPr>
              <a:t>В практике встречаются и холодовые травмы, возникающие при соприкосновении теплой кожи с холодным металлическим предметом. Стоит любопытному малышу схватиться голой рукой за какую-нибудь железку или, того хуже, лизнуть ее языком, как он намертво к ней прилипнет. Освободиться от оков можно, только отодрав их вместе с кожей. Картина прямо-таки душераздирающая: ребенок визжит от боли, а его окровавленные руки или рот приводят родителей в шок.</a:t>
            </a:r>
            <a:endParaRPr lang="ru-RU" altLang="ru-RU" kern="1200" dirty="0">
              <a:latin typeface="+mn-lt"/>
              <a:ea typeface="+mn-ea"/>
              <a:cs typeface="+mn-cs"/>
            </a:endParaRPr>
          </a:p>
        </p:txBody>
      </p:sp>
      <p:pic>
        <p:nvPicPr>
          <p:cNvPr id="19460" name="Рисунок 3"/>
          <p:cNvPicPr>
            <a:picLocks noChangeAspect="1"/>
          </p:cNvPicPr>
          <p:nvPr/>
        </p:nvPicPr>
        <p:blipFill>
          <a:blip r:embed="rId1"/>
          <a:stretch>
            <a:fillRect/>
          </a:stretch>
        </p:blipFill>
        <p:spPr>
          <a:xfrm>
            <a:off x="4787900" y="3968750"/>
            <a:ext cx="4381500" cy="2921000"/>
          </a:xfrm>
          <a:prstGeom prst="rect">
            <a:avLst/>
          </a:prstGeom>
          <a:noFill/>
          <a:ln w="9525">
            <a:noFill/>
          </a:ln>
        </p:spPr>
      </p:pic>
      <p:pic>
        <p:nvPicPr>
          <p:cNvPr id="19461" name="Рисунок 4"/>
          <p:cNvPicPr>
            <a:picLocks noChangeAspect="1"/>
          </p:cNvPicPr>
          <p:nvPr/>
        </p:nvPicPr>
        <p:blipFill>
          <a:blip r:embed="rId2"/>
          <a:stretch>
            <a:fillRect/>
          </a:stretch>
        </p:blipFill>
        <p:spPr>
          <a:xfrm>
            <a:off x="6588125" y="1520825"/>
            <a:ext cx="2586038" cy="2447925"/>
          </a:xfrm>
          <a:prstGeom prst="rect">
            <a:avLst/>
          </a:prstGeom>
          <a:noFill/>
          <a:ln w="9525">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1475656" y="188640"/>
            <a:ext cx="5966666" cy="1340767"/>
          </a:xfrm>
          <a:noFill/>
          <a:ln>
            <a:noFill/>
          </a:ln>
          <a:scene3d>
            <a:camera prst="orthographicFront"/>
            <a:lightRig rig="balanced" dir="t"/>
          </a:scene3d>
          <a:sp3d prstMaterial="plastic"/>
        </p:spPr>
        <p:txBody>
          <a:bodyPr vert="horz" lIns="91440" tIns="45720" rIns="91440" bIns="45720" rtlCol="0" anchor="b" anchorCtr="0">
            <a:noAutofit/>
          </a:bodyPr>
          <a:lstStyle/>
          <a:p>
            <a:pPr marL="320040" marR="0" lvl="0" indent="-320040" algn="ctr" defTabSz="914400" rtl="0" eaLnBrk="1" fontAlgn="auto" latinLnBrk="0" hangingPunct="1">
              <a:lnSpc>
                <a:spcPct val="100000"/>
              </a:lnSpc>
              <a:spcBef>
                <a:spcPct val="0"/>
              </a:spcBef>
              <a:spcAft>
                <a:spcPts val="0"/>
              </a:spcAft>
              <a:buClr>
                <a:schemeClr val="accent6">
                  <a:lumMod val="75000"/>
                </a:schemeClr>
              </a:buClr>
              <a:buSzPct val="128000"/>
              <a:buFont typeface="Georgia" panose="02040502050405020303" pitchFamily="18" charset="0"/>
              <a:buChar char="*"/>
              <a:defRPr/>
            </a:pPr>
            <a:r>
              <a:rPr kumimoji="0" lang="ru-RU" sz="4600" b="1" i="0" u="none" strike="noStrike" kern="1200" cap="none" spc="0" normalizeH="0" baseline="0" noProof="0" dirty="0">
                <a:ln>
                  <a:noFill/>
                </a:ln>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uLnTx/>
                <a:uFillTx/>
                <a:latin typeface="+mj-lt"/>
                <a:ea typeface="+mj-ea"/>
                <a:cs typeface="+mj-cs"/>
              </a:rPr>
              <a:t>"Железное" обморожение</a:t>
            </a:r>
            <a:endParaRPr kumimoji="0" lang="ru-RU" sz="4600" b="1" i="0" u="none" strike="noStrike" kern="1200" cap="none" spc="0" normalizeH="0" baseline="0" noProof="0" dirty="0">
              <a:ln>
                <a:noFill/>
              </a:ln>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uLnTx/>
              <a:uFillTx/>
              <a:latin typeface="+mj-lt"/>
              <a:ea typeface="+mj-ea"/>
              <a:cs typeface="+mj-cs"/>
            </a:endParaRPr>
          </a:p>
        </p:txBody>
      </p:sp>
      <p:sp>
        <p:nvSpPr>
          <p:cNvPr id="20483" name="Текст 2"/>
          <p:cNvSpPr>
            <a:spLocks noGrp="1"/>
          </p:cNvSpPr>
          <p:nvPr>
            <p:ph type="body" idx="1"/>
          </p:nvPr>
        </p:nvSpPr>
        <p:spPr>
          <a:xfrm>
            <a:off x="0" y="1700213"/>
            <a:ext cx="5651500" cy="5157787"/>
          </a:xfrm>
          <a:ln/>
        </p:spPr>
        <p:txBody>
          <a:bodyPr vert="horz" wrap="square" lIns="91440" tIns="45720" rIns="91440" bIns="45720" anchor="t" anchorCtr="0"/>
          <a:p>
            <a:pPr algn="l" eaLnBrk="1" hangingPunct="1">
              <a:buSzPct val="130000"/>
            </a:pPr>
            <a:r>
              <a:rPr lang="ru-RU" altLang="ru-RU" kern="1200" dirty="0">
                <a:latin typeface="+mn-lt"/>
                <a:ea typeface="+mn-ea"/>
                <a:cs typeface="+mn-cs"/>
              </a:rPr>
              <a:t>К счастью, "железная" рана редко бывает глубокой, но все равно ее надо срочно продезинфицировать. Сначала промойте ее теплой водой, а затем перекисью водорода. Выделяющиеся пузырьки кислорода удалят попавшую внутрь грязь. После этого попытайтесь остановить кровотечение. Хорошо помогает приложенная к ране гемостатическая губка, но можно обойтись и сложенным в несколько раз стерильным бинтом, который нужно как следует прижать и держать до полной остановки кровотечения. Но если рана очень большая, надо срочно обращаться к врачу</a:t>
            </a:r>
            <a:endParaRPr lang="ru-RU" altLang="ru-RU" kern="1200" dirty="0">
              <a:latin typeface="+mn-lt"/>
              <a:ea typeface="+mn-ea"/>
              <a:cs typeface="+mn-cs"/>
            </a:endParaRPr>
          </a:p>
        </p:txBody>
      </p:sp>
      <p:pic>
        <p:nvPicPr>
          <p:cNvPr id="20484" name="Рисунок 3"/>
          <p:cNvPicPr>
            <a:picLocks noChangeAspect="1"/>
          </p:cNvPicPr>
          <p:nvPr/>
        </p:nvPicPr>
        <p:blipFill>
          <a:blip r:embed="rId1"/>
          <a:stretch>
            <a:fillRect/>
          </a:stretch>
        </p:blipFill>
        <p:spPr>
          <a:xfrm>
            <a:off x="5435600" y="1773238"/>
            <a:ext cx="3708400" cy="2155825"/>
          </a:xfrm>
          <a:prstGeom prst="rect">
            <a:avLst/>
          </a:prstGeom>
          <a:noFill/>
          <a:ln w="9525">
            <a:noFill/>
          </a:ln>
        </p:spPr>
      </p:pic>
      <p:pic>
        <p:nvPicPr>
          <p:cNvPr id="20485" name="Рисунок 4"/>
          <p:cNvPicPr>
            <a:picLocks noChangeAspect="1"/>
          </p:cNvPicPr>
          <p:nvPr/>
        </p:nvPicPr>
        <p:blipFill>
          <a:blip r:embed="rId2"/>
          <a:stretch>
            <a:fillRect/>
          </a:stretch>
        </p:blipFill>
        <p:spPr>
          <a:xfrm>
            <a:off x="5608638" y="4476750"/>
            <a:ext cx="3535362" cy="2359025"/>
          </a:xfrm>
          <a:prstGeom prst="rect">
            <a:avLst/>
          </a:prstGeom>
          <a:noFill/>
          <a:ln w="9525">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1259631" y="0"/>
            <a:ext cx="6512512" cy="1143000"/>
          </a:xfrm>
          <a:noFill/>
          <a:ln>
            <a:noFill/>
          </a:ln>
          <a:scene3d>
            <a:camera prst="orthographicFront"/>
            <a:lightRig rig="balanced" dir="t"/>
          </a:scene3d>
          <a:sp3d prstMaterial="plastic"/>
        </p:spPr>
        <p:txBody>
          <a:bodyPr vert="horz" lIns="91440" tIns="45720" rIns="91440" bIns="45720" rtlCol="0" anchor="t" anchorCtr="0">
            <a:noAutofit/>
          </a:bodyPr>
          <a:lstStyle/>
          <a:p>
            <a:pPr marL="320040" marR="0" lvl="0" indent="-320040" algn="ctr" defTabSz="914400" rtl="0" eaLnBrk="1" fontAlgn="auto" latinLnBrk="0" hangingPunct="1">
              <a:lnSpc>
                <a:spcPct val="100000"/>
              </a:lnSpc>
              <a:spcBef>
                <a:spcPct val="0"/>
              </a:spcBef>
              <a:spcAft>
                <a:spcPts val="0"/>
              </a:spcAft>
              <a:buClr>
                <a:schemeClr val="accent6">
                  <a:lumMod val="75000"/>
                </a:schemeClr>
              </a:buClr>
              <a:buSzPct val="128000"/>
              <a:buFont typeface="Georgia" panose="02040502050405020303" pitchFamily="18" charset="0"/>
              <a:buChar char="*"/>
              <a:defRPr/>
            </a:pPr>
            <a:r>
              <a:rPr kumimoji="0" lang="ru-RU" sz="4600" b="1" i="0" u="none" strike="noStrike" kern="1200" cap="none" spc="0" normalizeH="0" baseline="0" noProof="0" dirty="0">
                <a:ln>
                  <a:noFill/>
                </a:ln>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uLnTx/>
                <a:uFillTx/>
                <a:latin typeface="+mj-lt"/>
                <a:ea typeface="+mj-ea"/>
                <a:cs typeface="+mj-cs"/>
              </a:rPr>
              <a:t>"Железное" обморожение</a:t>
            </a:r>
            <a:endParaRPr kumimoji="0" lang="ru-RU" sz="4600" b="1" i="0" u="none" strike="noStrike" kern="1200" cap="none" spc="0" normalizeH="0" baseline="0" noProof="0" dirty="0">
              <a:ln>
                <a:noFill/>
              </a:ln>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uLnTx/>
              <a:uFillTx/>
              <a:latin typeface="+mj-lt"/>
              <a:ea typeface="+mj-ea"/>
              <a:cs typeface="+mj-cs"/>
            </a:endParaRPr>
          </a:p>
        </p:txBody>
      </p:sp>
      <p:sp>
        <p:nvSpPr>
          <p:cNvPr id="21507" name="Прямоугольник 2"/>
          <p:cNvSpPr/>
          <p:nvPr/>
        </p:nvSpPr>
        <p:spPr>
          <a:xfrm>
            <a:off x="0" y="1628775"/>
            <a:ext cx="4783138" cy="5354638"/>
          </a:xfrm>
          <a:prstGeom prst="rect">
            <a:avLst/>
          </a:prstGeom>
          <a:noFill/>
          <a:ln w="9525">
            <a:noFill/>
          </a:ln>
        </p:spPr>
        <p:txBody>
          <a:bodyPr>
            <a:spAutoFit/>
          </a:bodyPr>
          <a:p>
            <a:r>
              <a:rPr lang="ru-RU" altLang="ru-RU" dirty="0">
                <a:latin typeface="Trebuchet MS" panose="020B0603020202020204" pitchFamily="34" charset="0"/>
              </a:rPr>
              <a:t>Бывает, что прилипший ребенок не рискует сам оторваться от коварной железки, а громко зовет на помощь. Ваши правильные действия помогут избежать глубоких ран. Вместо того, чтобы отрывать кожу "с мясом", просто полейте прилипшее место теплой водой (но не слишком горячей!). Согревшись, металл обязательно отпустит своего незадачливого пленника.</a:t>
            </a:r>
            <a:endParaRPr lang="ru-RU" altLang="ru-RU" dirty="0">
              <a:latin typeface="Trebuchet MS" panose="020B0603020202020204" pitchFamily="34" charset="0"/>
            </a:endParaRPr>
          </a:p>
          <a:p>
            <a:endParaRPr lang="ru-RU" altLang="ru-RU" dirty="0">
              <a:latin typeface="Trebuchet MS" panose="020B0603020202020204" pitchFamily="34" charset="0"/>
            </a:endParaRPr>
          </a:p>
          <a:p>
            <a:r>
              <a:rPr lang="ru-RU" altLang="ru-RU" dirty="0">
                <a:latin typeface="Trebuchet MS" panose="020B0603020202020204" pitchFamily="34" charset="0"/>
              </a:rPr>
              <a:t>Раз уж разговор зашел о металлических предметах, напомним, что на морозе они забирают у ребенка тепло. Поэтому зимой нельзя давать детям лопатки с металлическими ручками. А металлические части санок обязательно обмотайте материей или закройте старым одеялом. </a:t>
            </a:r>
            <a:endParaRPr lang="ru-RU" altLang="ru-RU" dirty="0">
              <a:latin typeface="Trebuchet MS" panose="020B0603020202020204" pitchFamily="34" charset="0"/>
            </a:endParaRPr>
          </a:p>
        </p:txBody>
      </p:sp>
      <p:pic>
        <p:nvPicPr>
          <p:cNvPr id="21508" name="Рисунок 3"/>
          <p:cNvPicPr>
            <a:picLocks noChangeAspect="1"/>
          </p:cNvPicPr>
          <p:nvPr/>
        </p:nvPicPr>
        <p:blipFill>
          <a:blip r:embed="rId1"/>
          <a:stretch>
            <a:fillRect/>
          </a:stretch>
        </p:blipFill>
        <p:spPr>
          <a:xfrm>
            <a:off x="5543550" y="1844675"/>
            <a:ext cx="3600450" cy="2536825"/>
          </a:xfrm>
          <a:prstGeom prst="rect">
            <a:avLst/>
          </a:prstGeom>
          <a:noFill/>
          <a:ln w="9525">
            <a:noFill/>
          </a:ln>
        </p:spPr>
      </p:pic>
      <p:sp>
        <p:nvSpPr>
          <p:cNvPr id="21509" name="Прямоугольник 4"/>
          <p:cNvSpPr/>
          <p:nvPr/>
        </p:nvSpPr>
        <p:spPr>
          <a:xfrm>
            <a:off x="4932363" y="4941888"/>
            <a:ext cx="4427537" cy="1754187"/>
          </a:xfrm>
          <a:prstGeom prst="rect">
            <a:avLst/>
          </a:prstGeom>
          <a:noFill/>
          <a:ln w="9525">
            <a:noFill/>
          </a:ln>
        </p:spPr>
        <p:txBody>
          <a:bodyPr>
            <a:spAutoFit/>
          </a:bodyPr>
          <a:p>
            <a:r>
              <a:rPr lang="ru-RU" altLang="ru-RU" dirty="0">
                <a:latin typeface="Trebuchet MS" panose="020B0603020202020204" pitchFamily="34" charset="0"/>
              </a:rPr>
              <a:t>Не разрешайте детям долго кататься на каруселях и качелях, лазить по металлическим снарядам, которые установлены в каждом дворе. И обязательно защищайте их руки варежками.</a:t>
            </a:r>
            <a:endParaRPr lang="ru-RU" altLang="ru-RU" dirty="0">
              <a:latin typeface="Trebuchet MS" panose="020B0603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0" name="Текст 2"/>
          <p:cNvSpPr>
            <a:spLocks noGrp="1"/>
          </p:cNvSpPr>
          <p:nvPr>
            <p:ph type="body" idx="1"/>
          </p:nvPr>
        </p:nvSpPr>
        <p:spPr>
          <a:xfrm>
            <a:off x="0" y="1588"/>
            <a:ext cx="9144000" cy="5257800"/>
          </a:xfrm>
          <a:ln/>
        </p:spPr>
        <p:txBody>
          <a:bodyPr vert="horz" wrap="square" lIns="91440" tIns="45720" rIns="91440" bIns="45720" anchor="t" anchorCtr="0"/>
          <a:p>
            <a:pPr algn="l" eaLnBrk="1" hangingPunct="1">
              <a:buSzPct val="130000"/>
            </a:pPr>
            <a:r>
              <a:rPr lang="ru-RU" altLang="ru-RU" sz="3600" kern="1200" dirty="0">
                <a:latin typeface="+mn-lt"/>
                <a:ea typeface="+mn-ea"/>
                <a:cs typeface="+mn-cs"/>
              </a:rPr>
              <a:t>Рекомендации для снижения опасности обморожения</a:t>
            </a:r>
            <a:r>
              <a:rPr lang="ru-RU" altLang="ru-RU" kern="1200" dirty="0">
                <a:latin typeface="+mn-lt"/>
                <a:ea typeface="+mn-ea"/>
                <a:cs typeface="+mn-cs"/>
              </a:rPr>
              <a:t>:</a:t>
            </a:r>
            <a:endParaRPr lang="ru-RU" altLang="ru-RU" kern="1200" dirty="0">
              <a:latin typeface="+mn-lt"/>
              <a:ea typeface="+mn-ea"/>
              <a:cs typeface="+mn-cs"/>
            </a:endParaRPr>
          </a:p>
          <a:p>
            <a:pPr algn="l" eaLnBrk="1" hangingPunct="1">
              <a:buSzPct val="130000"/>
            </a:pPr>
            <a:endParaRPr lang="ru-RU" altLang="ru-RU" kern="1200" dirty="0">
              <a:latin typeface="+mn-lt"/>
              <a:ea typeface="+mn-ea"/>
              <a:cs typeface="+mn-cs"/>
            </a:endParaRPr>
          </a:p>
          <a:p>
            <a:pPr algn="l" eaLnBrk="1" hangingPunct="1">
              <a:buSzPct val="130000"/>
            </a:pPr>
            <a:r>
              <a:rPr lang="ru-RU" altLang="ru-RU" kern="1200" dirty="0">
                <a:latin typeface="+mn-lt"/>
                <a:ea typeface="+mn-ea"/>
                <a:cs typeface="+mn-cs"/>
              </a:rPr>
              <a:t>Использовать многослойную одежду: двойные рукавицы, пара свитеров и носок. Очень хорошо пользоваться одеждой, изготовленной из водонепроницаемых и теплоизоляционных материалов, сделанных по высокой технологии. Необходимо утеплить голову и шею, где расположены сосуды, несущие кровь к голове.</a:t>
            </a:r>
            <a:endParaRPr lang="ru-RU" altLang="ru-RU" kern="1200" dirty="0">
              <a:latin typeface="+mn-lt"/>
              <a:ea typeface="+mn-ea"/>
              <a:cs typeface="+mn-cs"/>
            </a:endParaRPr>
          </a:p>
          <a:p>
            <a:pPr algn="l" eaLnBrk="1" hangingPunct="1">
              <a:buSzPct val="130000"/>
            </a:pPr>
            <a:r>
              <a:rPr lang="ru-RU" altLang="ru-RU" kern="1200" dirty="0">
                <a:latin typeface="+mn-lt"/>
                <a:ea typeface="+mn-ea"/>
                <a:cs typeface="+mn-cs"/>
              </a:rPr>
              <a:t>Перед выходом на улицу в холодное время года, тем более на длительное время, необходимо хорошо и плотно поесть. Недостаточное питание и усталость могут стать причиной обморожения, снижая сопротивляемость организма.</a:t>
            </a:r>
            <a:endParaRPr lang="ru-RU" altLang="ru-RU" kern="1200" dirty="0">
              <a:latin typeface="+mn-lt"/>
              <a:ea typeface="+mn-ea"/>
              <a:cs typeface="+mn-cs"/>
            </a:endParaRPr>
          </a:p>
        </p:txBody>
      </p:sp>
      <p:pic>
        <p:nvPicPr>
          <p:cNvPr id="22531" name="Рисунок 3"/>
          <p:cNvPicPr>
            <a:picLocks noChangeAspect="1"/>
          </p:cNvPicPr>
          <p:nvPr/>
        </p:nvPicPr>
        <p:blipFill>
          <a:blip r:embed="rId1"/>
          <a:stretch>
            <a:fillRect/>
          </a:stretch>
        </p:blipFill>
        <p:spPr>
          <a:xfrm>
            <a:off x="6588125" y="4178300"/>
            <a:ext cx="2555875" cy="2679700"/>
          </a:xfrm>
          <a:prstGeom prst="rect">
            <a:avLst/>
          </a:prstGeom>
          <a:noFill/>
          <a:ln w="9525">
            <a:noFill/>
          </a:ln>
        </p:spPr>
      </p:pic>
      <p:pic>
        <p:nvPicPr>
          <p:cNvPr id="22532" name="Рисунок 4"/>
          <p:cNvPicPr>
            <a:picLocks noChangeAspect="1"/>
          </p:cNvPicPr>
          <p:nvPr/>
        </p:nvPicPr>
        <p:blipFill>
          <a:blip r:embed="rId2"/>
          <a:stretch>
            <a:fillRect/>
          </a:stretch>
        </p:blipFill>
        <p:spPr>
          <a:xfrm>
            <a:off x="-107950" y="4508500"/>
            <a:ext cx="3219450" cy="2344738"/>
          </a:xfrm>
          <a:prstGeom prst="rect">
            <a:avLst/>
          </a:prstGeom>
          <a:noFill/>
          <a:ln w="9525">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4" name="Текст 2"/>
          <p:cNvSpPr>
            <a:spLocks noGrp="1"/>
          </p:cNvSpPr>
          <p:nvPr>
            <p:ph type="body" idx="1"/>
          </p:nvPr>
        </p:nvSpPr>
        <p:spPr>
          <a:xfrm>
            <a:off x="0" y="0"/>
            <a:ext cx="8748713" cy="5949950"/>
          </a:xfrm>
          <a:ln/>
        </p:spPr>
        <p:txBody>
          <a:bodyPr vert="horz" wrap="square" lIns="91440" tIns="45720" rIns="91440" bIns="45720" anchor="t" anchorCtr="0"/>
          <a:p>
            <a:pPr algn="l" eaLnBrk="1" hangingPunct="1">
              <a:buSzPct val="130000"/>
            </a:pPr>
            <a:r>
              <a:rPr lang="ru-RU" altLang="ru-RU" sz="4200" kern="1200" dirty="0">
                <a:latin typeface="+mn-lt"/>
                <a:ea typeface="+mn-ea"/>
                <a:cs typeface="+mn-cs"/>
              </a:rPr>
              <a:t>Рекомендации для снижения опасности обморожения</a:t>
            </a:r>
            <a:r>
              <a:rPr lang="ru-RU" altLang="ru-RU" kern="1200" dirty="0">
                <a:latin typeface="+mn-lt"/>
                <a:ea typeface="+mn-ea"/>
                <a:cs typeface="+mn-cs"/>
              </a:rPr>
              <a:t>:</a:t>
            </a:r>
            <a:endParaRPr lang="ru-RU" altLang="ru-RU" kern="1200" dirty="0">
              <a:latin typeface="+mn-lt"/>
              <a:ea typeface="+mn-ea"/>
              <a:cs typeface="+mn-cs"/>
            </a:endParaRPr>
          </a:p>
          <a:p>
            <a:pPr algn="l" eaLnBrk="1" hangingPunct="1">
              <a:buSzPct val="130000"/>
            </a:pPr>
            <a:endParaRPr lang="ru-RU" altLang="ru-RU" kern="1200" dirty="0">
              <a:latin typeface="+mn-lt"/>
              <a:ea typeface="+mn-ea"/>
              <a:cs typeface="+mn-cs"/>
            </a:endParaRPr>
          </a:p>
          <a:p>
            <a:pPr algn="l" eaLnBrk="1" hangingPunct="1">
              <a:buSzPct val="130000"/>
            </a:pPr>
            <a:r>
              <a:rPr lang="ru-RU" altLang="ru-RU" kern="1200" dirty="0">
                <a:latin typeface="+mn-lt"/>
                <a:ea typeface="+mn-ea"/>
                <a:cs typeface="+mn-cs"/>
              </a:rPr>
              <a:t>Не стоит употреблять алкоголь, который снижает ощущение холода и не дает прочувствовать, насколько вы замерзли. Также нельзя курить на морозе, так как при курении происходит сужение кровеносных сосудов и снижается кровоснабжение конечностей. По этой причине именно курильщики составляют определенную группу риска при обморожениях.</a:t>
            </a:r>
            <a:endParaRPr lang="ru-RU" altLang="ru-RU" kern="1200" dirty="0">
              <a:latin typeface="+mn-lt"/>
              <a:ea typeface="+mn-ea"/>
              <a:cs typeface="+mn-cs"/>
            </a:endParaRPr>
          </a:p>
          <a:p>
            <a:pPr algn="l" eaLnBrk="1" hangingPunct="1">
              <a:buSzPct val="130000"/>
            </a:pPr>
            <a:endParaRPr lang="ru-RU" altLang="ru-RU" kern="1200" dirty="0">
              <a:latin typeface="+mn-lt"/>
              <a:ea typeface="+mn-ea"/>
              <a:cs typeface="+mn-cs"/>
            </a:endParaRPr>
          </a:p>
        </p:txBody>
      </p:sp>
      <p:pic>
        <p:nvPicPr>
          <p:cNvPr id="23555" name="Рисунок 3"/>
          <p:cNvPicPr>
            <a:picLocks noChangeAspect="1"/>
          </p:cNvPicPr>
          <p:nvPr/>
        </p:nvPicPr>
        <p:blipFill>
          <a:blip r:embed="rId1"/>
          <a:stretch>
            <a:fillRect/>
          </a:stretch>
        </p:blipFill>
        <p:spPr>
          <a:xfrm>
            <a:off x="5580063" y="3343275"/>
            <a:ext cx="3532187" cy="3514725"/>
          </a:xfrm>
          <a:prstGeom prst="rect">
            <a:avLst/>
          </a:prstGeom>
          <a:noFill/>
          <a:ln w="9525">
            <a:noFill/>
          </a:ln>
        </p:spPr>
      </p:pic>
      <p:pic>
        <p:nvPicPr>
          <p:cNvPr id="23556" name="Рисунок 4"/>
          <p:cNvPicPr>
            <a:picLocks noChangeAspect="1"/>
          </p:cNvPicPr>
          <p:nvPr/>
        </p:nvPicPr>
        <p:blipFill>
          <a:blip r:embed="rId2"/>
          <a:stretch>
            <a:fillRect/>
          </a:stretch>
        </p:blipFill>
        <p:spPr>
          <a:xfrm>
            <a:off x="28575" y="3654425"/>
            <a:ext cx="2598738" cy="3203575"/>
          </a:xfrm>
          <a:prstGeom prst="rect">
            <a:avLst/>
          </a:prstGeom>
          <a:noFill/>
          <a:ln w="9525">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Объект 2"/>
          <p:cNvSpPr>
            <a:spLocks noGrp="1"/>
          </p:cNvSpPr>
          <p:nvPr>
            <p:ph sz="quarter" idx="13"/>
          </p:nvPr>
        </p:nvSpPr>
        <p:spPr>
          <a:xfrm>
            <a:off x="179388" y="731838"/>
            <a:ext cx="4608513" cy="5721350"/>
          </a:xfrm>
        </p:spPr>
        <p:txBody>
          <a:bodyPr vert="horz" wrap="square" lIns="91440" tIns="45720" rIns="91440" bIns="45720" numCol="1" rtlCol="0" anchor="t" anchorCtr="0" compatLnSpc="1">
            <a:normAutofit/>
          </a:bodyPr>
          <a:lstStyle/>
          <a:p>
            <a:pPr marL="548005" marR="0" lvl="1" indent="-18288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anose="02040502050405020303" pitchFamily="18" charset="0"/>
              <a:buChar char="*"/>
              <a:defRPr/>
            </a:pPr>
            <a:r>
              <a:rPr kumimoji="0" lang="ru-RU" sz="2000" b="1" i="0" u="none" strike="noStrike" kern="1200" cap="none" spc="0" normalizeH="0" baseline="0" noProof="0" dirty="0">
                <a:ln>
                  <a:noFill/>
                </a:ln>
                <a:solidFill>
                  <a:srgbClr val="FF0000"/>
                </a:solidFill>
                <a:effectLst/>
                <a:uLnTx/>
                <a:uFillTx/>
                <a:latin typeface="Tahoma" panose="020B0604030504040204"/>
                <a:ea typeface="+mn-ea"/>
                <a:cs typeface="+mn-cs"/>
              </a:rPr>
              <a:t>Обморожение</a:t>
            </a:r>
            <a:r>
              <a:rPr kumimoji="0" lang="ru-RU" sz="2000" b="0" i="0" u="none" strike="noStrike" kern="1200" cap="none" spc="0" normalizeH="0" baseline="0" noProof="0" dirty="0">
                <a:ln>
                  <a:noFill/>
                </a:ln>
                <a:solidFill>
                  <a:srgbClr val="000000"/>
                </a:solidFill>
                <a:effectLst/>
                <a:uLnTx/>
                <a:uFillTx/>
                <a:latin typeface="Tahoma" panose="020B0604030504040204"/>
                <a:ea typeface="+mn-ea"/>
                <a:cs typeface="+mn-cs"/>
              </a:rPr>
              <a:t> — </a:t>
            </a:r>
            <a:r>
              <a:rPr kumimoji="0" lang="ru-RU" sz="2000" b="1" i="0" u="none" strike="noStrike" kern="1200" cap="none" spc="0" normalizeH="0" baseline="0" noProof="0" dirty="0">
                <a:ln>
                  <a:noFill/>
                </a:ln>
                <a:solidFill>
                  <a:srgbClr val="000000"/>
                </a:solidFill>
                <a:effectLst/>
                <a:uLnTx/>
                <a:uFillTx/>
                <a:latin typeface="Tahoma" panose="020B0604030504040204"/>
                <a:ea typeface="+mn-ea"/>
                <a:cs typeface="+mn-cs"/>
              </a:rPr>
              <a:t>это повреждение различных частей тела при длительном нахождении на низкой температуре вне помещения</a:t>
            </a:r>
            <a:r>
              <a:rPr kumimoji="0" lang="ru-RU" sz="2000" b="0" i="0" u="none" strike="noStrike" kern="1200" cap="none" spc="0" normalizeH="0" baseline="0" noProof="0" dirty="0">
                <a:ln>
                  <a:noFill/>
                </a:ln>
                <a:solidFill>
                  <a:srgbClr val="000000"/>
                </a:solidFill>
                <a:effectLst/>
                <a:uLnTx/>
                <a:uFillTx/>
                <a:latin typeface="Tahoma" panose="020B0604030504040204"/>
                <a:ea typeface="+mn-ea"/>
                <a:cs typeface="+mn-cs"/>
              </a:rPr>
              <a:t>. В особенно тяжелых случаях мягкие ткани могут омертветь. Обморожение </a:t>
            </a:r>
            <a:r>
              <a:rPr kumimoji="0" lang="ru-RU" sz="2000" b="0" i="0" u="none" strike="noStrike" kern="1200" cap="none" spc="0" normalizeH="0" baseline="0" noProof="0" dirty="0" smtClean="0">
                <a:ln>
                  <a:noFill/>
                </a:ln>
                <a:solidFill>
                  <a:srgbClr val="000000"/>
                </a:solidFill>
                <a:effectLst/>
                <a:uLnTx/>
                <a:uFillTx/>
                <a:latin typeface="Tahoma" panose="020B0604030504040204"/>
                <a:ea typeface="+mn-ea"/>
                <a:cs typeface="+mn-cs"/>
              </a:rPr>
              <a:t>происходит в </a:t>
            </a:r>
            <a:r>
              <a:rPr kumimoji="0" lang="ru-RU" sz="2000" b="0" i="0" u="none" strike="noStrike" kern="1200" cap="none" spc="0" normalizeH="0" baseline="0" noProof="0" dirty="0">
                <a:ln>
                  <a:noFill/>
                </a:ln>
                <a:solidFill>
                  <a:srgbClr val="000000"/>
                </a:solidFill>
                <a:effectLst/>
                <a:uLnTx/>
                <a:uFillTx/>
                <a:latin typeface="Tahoma" panose="020B0604030504040204"/>
                <a:ea typeface="+mn-ea"/>
                <a:cs typeface="+mn-cs"/>
              </a:rPr>
              <a:t>условиях повышенной влажности и сильного ветра обморожение рук или других частей тела можно получить осенью и весной даже при температуре выше нуля</a:t>
            </a:r>
            <a:endParaRPr kumimoji="0" lang="ru-RU" sz="20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p:txBody>
      </p:sp>
      <p:pic>
        <p:nvPicPr>
          <p:cNvPr id="6147" name="Рисунок 3"/>
          <p:cNvPicPr>
            <a:picLocks noChangeAspect="1"/>
          </p:cNvPicPr>
          <p:nvPr/>
        </p:nvPicPr>
        <p:blipFill>
          <a:blip r:embed="rId1"/>
          <a:stretch>
            <a:fillRect/>
          </a:stretch>
        </p:blipFill>
        <p:spPr>
          <a:xfrm>
            <a:off x="6151563" y="22225"/>
            <a:ext cx="2992437" cy="2992438"/>
          </a:xfrm>
          <a:prstGeom prst="rect">
            <a:avLst/>
          </a:prstGeom>
          <a:noFill/>
          <a:ln w="9525">
            <a:noFill/>
          </a:ln>
        </p:spPr>
      </p:pic>
      <p:pic>
        <p:nvPicPr>
          <p:cNvPr id="6148" name="Рисунок 4"/>
          <p:cNvPicPr>
            <a:picLocks noChangeAspect="1"/>
          </p:cNvPicPr>
          <p:nvPr/>
        </p:nvPicPr>
        <p:blipFill>
          <a:blip r:embed="rId2"/>
          <a:stretch>
            <a:fillRect/>
          </a:stretch>
        </p:blipFill>
        <p:spPr>
          <a:xfrm>
            <a:off x="4716463" y="3014663"/>
            <a:ext cx="3455987" cy="2679700"/>
          </a:xfrm>
          <a:prstGeom prst="rect">
            <a:avLst/>
          </a:prstGeom>
          <a:noFill/>
          <a:ln w="9525">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8" name="Заголовок 1"/>
          <p:cNvSpPr>
            <a:spLocks noGrp="1"/>
          </p:cNvSpPr>
          <p:nvPr>
            <p:ph type="body" idx="1"/>
          </p:nvPr>
        </p:nvSpPr>
        <p:spPr>
          <a:xfrm>
            <a:off x="0" y="-17462"/>
            <a:ext cx="9144000" cy="4670425"/>
          </a:xfrm>
          <a:ln/>
        </p:spPr>
        <p:txBody>
          <a:bodyPr vert="horz" wrap="square" lIns="91440" tIns="45720" rIns="91440" bIns="45720" anchor="t" anchorCtr="0"/>
          <a:p>
            <a:pPr algn="l" eaLnBrk="1" hangingPunct="1">
              <a:buSzPct val="130000"/>
            </a:pPr>
            <a:r>
              <a:rPr lang="ru-RU" altLang="ru-RU" sz="3500" kern="1200" dirty="0">
                <a:latin typeface="+mn-lt"/>
                <a:ea typeface="+mn-ea"/>
                <a:cs typeface="+mn-cs"/>
              </a:rPr>
              <a:t>Рекомендации для снижения опасности обморожения:</a:t>
            </a:r>
            <a:endParaRPr lang="ru-RU" altLang="ru-RU" sz="3500" kern="1200" dirty="0">
              <a:latin typeface="+mn-lt"/>
              <a:ea typeface="+mn-ea"/>
              <a:cs typeface="+mn-cs"/>
            </a:endParaRPr>
          </a:p>
          <a:p>
            <a:pPr algn="l" eaLnBrk="1" hangingPunct="1">
              <a:buSzPct val="130000"/>
            </a:pPr>
            <a:endParaRPr lang="ru-RU" altLang="ru-RU" kern="1200" dirty="0">
              <a:latin typeface="+mn-lt"/>
              <a:ea typeface="+mn-ea"/>
              <a:cs typeface="+mn-cs"/>
            </a:endParaRPr>
          </a:p>
          <a:p>
            <a:pPr algn="l" eaLnBrk="1" hangingPunct="1">
              <a:buSzPct val="130000"/>
            </a:pPr>
            <a:r>
              <a:rPr lang="ru-RU" altLang="ru-RU" kern="1200" dirty="0">
                <a:latin typeface="+mn-lt"/>
                <a:ea typeface="+mn-ea"/>
                <a:cs typeface="+mn-cs"/>
              </a:rPr>
              <a:t>Мороз сушит кожу, поэтому перед выходом на улицу нельзя пользоваться лечебными средствами на воде. Следует также отказаться от применения косметики, содержащей влагу. Женщинам не стоит пользоваться увлажняющими кремами, а питательный крем можно наносить не позже чем за час до выхода на улицу. На такой случай дома стоит иметь нутряное свиное сало - его можно купить на рынке, вытопить на паровой бане и хранить в холодильнике. В мороз оно прекрасно защищает кожу и взрослых, и особенно детей. Надежно защитить лицо от морозов поможет также гусиный жир либо специальные косметические средства.</a:t>
            </a:r>
            <a:endParaRPr lang="ru-RU" altLang="ru-RU" kern="1200" dirty="0">
              <a:latin typeface="+mn-lt"/>
              <a:ea typeface="+mn-ea"/>
              <a:cs typeface="+mn-cs"/>
            </a:endParaRPr>
          </a:p>
          <a:p>
            <a:pPr algn="l" eaLnBrk="1" hangingPunct="1">
              <a:buSzPct val="130000"/>
            </a:pPr>
            <a:endParaRPr lang="ru-RU" altLang="ru-RU" kern="1200" dirty="0">
              <a:latin typeface="+mn-lt"/>
              <a:ea typeface="+mn-ea"/>
              <a:cs typeface="+mn-cs"/>
            </a:endParaRPr>
          </a:p>
        </p:txBody>
      </p:sp>
      <p:pic>
        <p:nvPicPr>
          <p:cNvPr id="24579" name="Рисунок 4"/>
          <p:cNvPicPr>
            <a:picLocks noChangeAspect="1"/>
          </p:cNvPicPr>
          <p:nvPr/>
        </p:nvPicPr>
        <p:blipFill>
          <a:blip r:embed="rId1"/>
          <a:stretch>
            <a:fillRect/>
          </a:stretch>
        </p:blipFill>
        <p:spPr>
          <a:xfrm>
            <a:off x="6230938" y="4672013"/>
            <a:ext cx="2895600" cy="2171700"/>
          </a:xfrm>
          <a:prstGeom prst="rect">
            <a:avLst/>
          </a:prstGeom>
          <a:noFill/>
          <a:ln w="9525">
            <a:noFill/>
          </a:ln>
        </p:spPr>
      </p:pic>
      <p:pic>
        <p:nvPicPr>
          <p:cNvPr id="24580" name="Рисунок 5"/>
          <p:cNvPicPr>
            <a:picLocks noChangeAspect="1"/>
          </p:cNvPicPr>
          <p:nvPr/>
        </p:nvPicPr>
        <p:blipFill>
          <a:blip r:embed="rId2"/>
          <a:stretch>
            <a:fillRect/>
          </a:stretch>
        </p:blipFill>
        <p:spPr>
          <a:xfrm>
            <a:off x="0" y="4565650"/>
            <a:ext cx="3859213" cy="2259013"/>
          </a:xfrm>
          <a:prstGeom prst="rect">
            <a:avLst/>
          </a:prstGeom>
          <a:noFill/>
          <a:ln w="9525">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1547664" y="476672"/>
            <a:ext cx="5616624" cy="464264"/>
          </a:xfrm>
          <a:noFill/>
          <a:ln>
            <a:noFill/>
          </a:ln>
          <a:scene3d>
            <a:camera prst="orthographicFront"/>
            <a:lightRig rig="balanced" dir="t"/>
          </a:scene3d>
          <a:sp3d prstMaterial="plastic"/>
        </p:spPr>
        <p:txBody>
          <a:bodyPr vert="horz" lIns="91440" tIns="45720" rIns="91440" bIns="45720" rtlCol="0" anchor="b" anchorCtr="0">
            <a:noAutofit/>
          </a:bodyPr>
          <a:lstStyle/>
          <a:p>
            <a:pPr marL="319405" marR="0" lvl="0" indent="-319405" algn="ctr" defTabSz="914400" rtl="0" eaLnBrk="1" fontAlgn="base" latinLnBrk="0" hangingPunct="1">
              <a:lnSpc>
                <a:spcPct val="100000"/>
              </a:lnSpc>
              <a:spcBef>
                <a:spcPct val="0"/>
              </a:spcBef>
              <a:spcAft>
                <a:spcPct val="0"/>
              </a:spcAft>
              <a:buClr>
                <a:srgbClr val="C3260C"/>
              </a:buClr>
              <a:buSzPct val="128000"/>
              <a:buFont typeface="Georgia" panose="02040502050405020303" pitchFamily="18" charset="0"/>
              <a:buChar char="*"/>
              <a:defRPr/>
            </a:pPr>
            <a:r>
              <a:rPr kumimoji="0" lang="ru-RU" sz="4600" b="1" i="0" u="none" strike="noStrike" kern="1200" cap="none" spc="0" normalizeH="0" baseline="0" noProof="0" dirty="0" smtClean="0">
                <a:ln>
                  <a:noFill/>
                </a:ln>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uLnTx/>
                <a:uFillTx/>
                <a:latin typeface="+mj-lt"/>
                <a:ea typeface="+mj-ea"/>
                <a:cs typeface="+mj-cs"/>
              </a:rPr>
              <a:t>Переохлаждение </a:t>
            </a:r>
            <a:endParaRPr kumimoji="0" lang="ru-RU" sz="4600" b="1" i="0" u="none" strike="noStrike" kern="1200" cap="none" spc="0" normalizeH="0" baseline="0" noProof="0" dirty="0">
              <a:ln>
                <a:noFill/>
              </a:ln>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uLnTx/>
              <a:uFillTx/>
              <a:latin typeface="+mj-lt"/>
              <a:ea typeface="+mj-ea"/>
              <a:cs typeface="+mj-cs"/>
            </a:endParaRPr>
          </a:p>
        </p:txBody>
      </p:sp>
      <p:sp>
        <p:nvSpPr>
          <p:cNvPr id="3" name="Текст 2"/>
          <p:cNvSpPr>
            <a:spLocks noGrp="1"/>
          </p:cNvSpPr>
          <p:nvPr>
            <p:ph type="body" idx="1"/>
          </p:nvPr>
        </p:nvSpPr>
        <p:spPr>
          <a:xfrm>
            <a:off x="71438" y="1268413"/>
            <a:ext cx="9072563" cy="1655763"/>
          </a:xfrm>
        </p:spPr>
        <p:txBody>
          <a:bodyPr vert="horz" wrap="square" lIns="91440" tIns="45720" rIns="91440" bIns="45720" numCol="1" anchor="t" anchorCtr="0" compatLnSpc="1"/>
          <a:lstStyle/>
          <a:p>
            <a:pPr marL="0" marR="0" lvl="0" indent="0" algn="l" defTabSz="914400" rtl="0" eaLnBrk="1" fontAlgn="base" latinLnBrk="0" hangingPunct="1">
              <a:lnSpc>
                <a:spcPct val="100000"/>
              </a:lnSpc>
              <a:spcBef>
                <a:spcPct val="20000"/>
              </a:spcBef>
              <a:spcAft>
                <a:spcPts val="300"/>
              </a:spcAft>
              <a:buClr>
                <a:srgbClr val="C3260C"/>
              </a:buClr>
              <a:buSzPct val="130000"/>
              <a:buFont typeface="Georgia" panose="02040502050405020303" pitchFamily="18" charset="0"/>
              <a:buNone/>
              <a:defRPr/>
            </a:pPr>
            <a:r>
              <a:rPr kumimoji="0" lang="ru-RU" sz="2400" b="1" i="0" u="none" strike="noStrike" kern="1200" cap="none" spc="0" normalizeH="0" baseline="0" noProof="0" dirty="0">
                <a:ln>
                  <a:noFill/>
                </a:ln>
                <a:solidFill>
                  <a:schemeClr val="accent6"/>
                </a:solidFill>
                <a:effectLst/>
                <a:uLnTx/>
                <a:uFillTx/>
                <a:latin typeface="+mn-lt"/>
                <a:ea typeface="+mn-ea"/>
                <a:cs typeface="+mn-cs"/>
              </a:rPr>
              <a:t>Переохлаждение</a:t>
            </a:r>
            <a:r>
              <a:rPr kumimoji="0" lang="ru-RU" sz="2400" b="0" i="0" u="none" strike="noStrike" kern="1200" cap="none" spc="0" normalizeH="0" baseline="0" noProof="0" dirty="0">
                <a:ln>
                  <a:noFill/>
                </a:ln>
                <a:solidFill>
                  <a:schemeClr val="tx1"/>
                </a:solidFill>
                <a:effectLst/>
                <a:uLnTx/>
                <a:uFillTx/>
                <a:latin typeface="+mn-lt"/>
                <a:ea typeface="+mn-ea"/>
                <a:cs typeface="+mn-cs"/>
              </a:rPr>
              <a:t> – это состояние, возникающее вследствие падения температуры тела ниже нормального уровня, т.е. ниже 36,6 градусов. В медицинской литературе данное явление именуют гипотермией</a:t>
            </a:r>
            <a:endParaRPr kumimoji="0" lang="ru-RU" sz="24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base" latinLnBrk="0" hangingPunct="1">
              <a:lnSpc>
                <a:spcPct val="100000"/>
              </a:lnSpc>
              <a:spcBef>
                <a:spcPct val="20000"/>
              </a:spcBef>
              <a:spcAft>
                <a:spcPts val="300"/>
              </a:spcAft>
              <a:buClr>
                <a:srgbClr val="C3260C"/>
              </a:buClr>
              <a:buSzPct val="130000"/>
              <a:buFont typeface="Georgia" panose="02040502050405020303" pitchFamily="18" charset="0"/>
              <a:buNone/>
              <a:defRPr/>
            </a:pPr>
            <a:endParaRPr kumimoji="0" lang="ru-RU" sz="2400" b="0" i="0" u="none" strike="noStrike" kern="1200" cap="none" spc="0" normalizeH="0" baseline="0" noProof="0" dirty="0">
              <a:ln>
                <a:noFill/>
              </a:ln>
              <a:solidFill>
                <a:schemeClr val="tx2"/>
              </a:solidFill>
              <a:effectLst/>
              <a:uLnTx/>
              <a:uFillTx/>
              <a:latin typeface="+mn-lt"/>
              <a:ea typeface="+mn-ea"/>
              <a:cs typeface="+mn-cs"/>
            </a:endParaRPr>
          </a:p>
          <a:p>
            <a:pPr marL="0" marR="0" lvl="0" indent="0" algn="l" defTabSz="914400" rtl="0" eaLnBrk="1" fontAlgn="base" latinLnBrk="0" hangingPunct="1">
              <a:lnSpc>
                <a:spcPct val="100000"/>
              </a:lnSpc>
              <a:spcBef>
                <a:spcPct val="20000"/>
              </a:spcBef>
              <a:spcAft>
                <a:spcPts val="300"/>
              </a:spcAft>
              <a:buClr>
                <a:srgbClr val="C3260C"/>
              </a:buClr>
              <a:buSzPct val="130000"/>
              <a:buFont typeface="Georgia" panose="02040502050405020303" pitchFamily="18" charset="0"/>
              <a:buNone/>
              <a:defRPr/>
            </a:pPr>
            <a:endParaRPr kumimoji="0" lang="ru-RU" sz="2400" b="0" i="0" u="none" strike="noStrike" kern="1200" cap="none" spc="0" normalizeH="0" baseline="0" noProof="0" dirty="0">
              <a:ln>
                <a:noFill/>
              </a:ln>
              <a:solidFill>
                <a:schemeClr val="tx2"/>
              </a:solidFill>
              <a:effectLst/>
              <a:uLnTx/>
              <a:uFillTx/>
              <a:latin typeface="+mn-lt"/>
              <a:ea typeface="+mn-ea"/>
              <a:cs typeface="+mn-cs"/>
            </a:endParaRPr>
          </a:p>
        </p:txBody>
      </p:sp>
      <p:sp>
        <p:nvSpPr>
          <p:cNvPr id="4" name="Прямоугольник 3"/>
          <p:cNvSpPr/>
          <p:nvPr/>
        </p:nvSpPr>
        <p:spPr>
          <a:xfrm>
            <a:off x="0" y="2924175"/>
            <a:ext cx="6443663" cy="3416300"/>
          </a:xfrm>
          <a:prstGeom prst="rect">
            <a:avLst/>
          </a:prstGeom>
        </p:spPr>
        <p:txBody>
          <a:bodyPr wrap="square">
            <a:spAutoFit/>
          </a:bodyPr>
          <a:p>
            <a:r>
              <a:rPr sz="2400" dirty="0">
                <a:solidFill>
                  <a:srgbClr val="F14124"/>
                </a:solidFill>
                <a:latin typeface="Trebuchet MS" panose="020B0603020202020204" pitchFamily="34" charset="0"/>
              </a:rPr>
              <a:t>Признаками</a:t>
            </a:r>
            <a:r>
              <a:rPr sz="2400" dirty="0">
                <a:latin typeface="Trebuchet MS" panose="020B0603020202020204" pitchFamily="34" charset="0"/>
              </a:rPr>
              <a:t> переохлаждения являются:</a:t>
            </a:r>
            <a:endParaRPr sz="2400" dirty="0">
              <a:latin typeface="Trebuchet MS" panose="020B0603020202020204" pitchFamily="34" charset="0"/>
            </a:endParaRPr>
          </a:p>
          <a:p>
            <a:r>
              <a:rPr sz="2400" dirty="0">
                <a:latin typeface="Trebuchet MS" panose="020B0603020202020204" pitchFamily="34" charset="0"/>
              </a:rPr>
              <a:t>излишняя возбужденность, сменяющаяся резкой апатией;</a:t>
            </a:r>
            <a:endParaRPr sz="2400" dirty="0">
              <a:latin typeface="Trebuchet MS" panose="020B0603020202020204" pitchFamily="34" charset="0"/>
            </a:endParaRPr>
          </a:p>
          <a:p>
            <a:r>
              <a:rPr sz="2400" dirty="0">
                <a:latin typeface="Trebuchet MS" panose="020B0603020202020204" pitchFamily="34" charset="0"/>
              </a:rPr>
              <a:t>синюшность носа и губ;</a:t>
            </a:r>
            <a:endParaRPr sz="2400" dirty="0">
              <a:latin typeface="Trebuchet MS" panose="020B0603020202020204" pitchFamily="34" charset="0"/>
            </a:endParaRPr>
          </a:p>
          <a:p>
            <a:r>
              <a:rPr sz="2400" dirty="0">
                <a:latin typeface="Trebuchet MS" panose="020B0603020202020204" pitchFamily="34" charset="0"/>
              </a:rPr>
              <a:t>побледнение кожи;</a:t>
            </a:r>
            <a:endParaRPr sz="2400" dirty="0">
              <a:latin typeface="Trebuchet MS" panose="020B0603020202020204" pitchFamily="34" charset="0"/>
            </a:endParaRPr>
          </a:p>
          <a:p>
            <a:r>
              <a:rPr sz="2400" dirty="0">
                <a:latin typeface="Trebuchet MS" panose="020B0603020202020204" pitchFamily="34" charset="0"/>
              </a:rPr>
              <a:t>озноб,</a:t>
            </a:r>
            <a:endParaRPr sz="2400" dirty="0">
              <a:latin typeface="Trebuchet MS" panose="020B0603020202020204" pitchFamily="34" charset="0"/>
            </a:endParaRPr>
          </a:p>
          <a:p>
            <a:r>
              <a:rPr sz="2400" dirty="0">
                <a:latin typeface="Trebuchet MS" panose="020B0603020202020204" pitchFamily="34" charset="0"/>
              </a:rPr>
              <a:t>одышка,</a:t>
            </a:r>
            <a:endParaRPr sz="2400" dirty="0">
              <a:latin typeface="Trebuchet MS" panose="020B0603020202020204" pitchFamily="34" charset="0"/>
            </a:endParaRPr>
          </a:p>
          <a:p>
            <a:r>
              <a:rPr sz="2400" dirty="0">
                <a:latin typeface="Trebuchet MS" panose="020B0603020202020204" pitchFamily="34" charset="0"/>
              </a:rPr>
              <a:t>частый пульс,</a:t>
            </a:r>
            <a:endParaRPr sz="2400" dirty="0">
              <a:latin typeface="Trebuchet MS" panose="020B0603020202020204" pitchFamily="34" charset="0"/>
            </a:endParaRPr>
          </a:p>
          <a:p>
            <a:r>
              <a:rPr sz="2400" dirty="0">
                <a:latin typeface="Trebuchet MS" panose="020B0603020202020204" pitchFamily="34" charset="0"/>
              </a:rPr>
              <a:t>возможна потеря сознания</a:t>
            </a:r>
            <a:endParaRPr sz="2400" dirty="0">
              <a:latin typeface="Trebuchet MS" panose="020B0603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1475656" y="29700"/>
            <a:ext cx="5966666" cy="1383076"/>
          </a:xfrm>
          <a:noFill/>
          <a:ln>
            <a:noFill/>
          </a:ln>
          <a:scene3d>
            <a:camera prst="orthographicFront"/>
            <a:lightRig rig="balanced" dir="t"/>
          </a:scene3d>
          <a:sp3d prstMaterial="plastic"/>
        </p:spPr>
        <p:txBody>
          <a:bodyPr vert="horz" lIns="91440" tIns="45720" rIns="91440" bIns="45720" rtlCol="0" anchor="b" anchorCtr="0">
            <a:noAutofit/>
          </a:bodyPr>
          <a:lstStyle/>
          <a:p>
            <a:pPr marL="320040" marR="0" lvl="0" indent="-320040" algn="ctr" defTabSz="914400" rtl="0" eaLnBrk="1" fontAlgn="auto" latinLnBrk="0" hangingPunct="1">
              <a:lnSpc>
                <a:spcPct val="100000"/>
              </a:lnSpc>
              <a:spcBef>
                <a:spcPct val="0"/>
              </a:spcBef>
              <a:spcAft>
                <a:spcPts val="0"/>
              </a:spcAft>
              <a:buClr>
                <a:schemeClr val="accent6">
                  <a:lumMod val="75000"/>
                </a:schemeClr>
              </a:buClr>
              <a:buSzPct val="128000"/>
              <a:buFont typeface="Georgia" panose="02040502050405020303" pitchFamily="18" charset="0"/>
              <a:buChar char="*"/>
              <a:defRPr/>
            </a:pPr>
            <a:r>
              <a:rPr kumimoji="0" lang="ru-RU" sz="4600" b="1" i="0" u="none" strike="noStrike" kern="1200" cap="none" spc="0" normalizeH="0" baseline="0" noProof="0" dirty="0" smtClean="0">
                <a:ln>
                  <a:noFill/>
                </a:ln>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uLnTx/>
                <a:uFillTx/>
                <a:latin typeface="+mj-lt"/>
                <a:ea typeface="+mj-ea"/>
                <a:cs typeface="+mj-cs"/>
              </a:rPr>
              <a:t>Степени общего охлаждения </a:t>
            </a:r>
            <a:endParaRPr kumimoji="0" lang="ru-RU" sz="4600" b="1" i="0" u="none" strike="noStrike" kern="1200" cap="none" spc="0" normalizeH="0" baseline="0" noProof="0" dirty="0">
              <a:ln>
                <a:noFill/>
              </a:ln>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uLnTx/>
              <a:uFillTx/>
              <a:latin typeface="+mj-lt"/>
              <a:ea typeface="+mj-ea"/>
              <a:cs typeface="+mj-cs"/>
            </a:endParaRPr>
          </a:p>
        </p:txBody>
      </p:sp>
      <p:sp>
        <p:nvSpPr>
          <p:cNvPr id="26627" name="Текст 2"/>
          <p:cNvSpPr>
            <a:spLocks noGrp="1"/>
          </p:cNvSpPr>
          <p:nvPr>
            <p:ph type="body" idx="1"/>
          </p:nvPr>
        </p:nvSpPr>
        <p:spPr>
          <a:xfrm>
            <a:off x="179388" y="2133600"/>
            <a:ext cx="8640762" cy="4724400"/>
          </a:xfrm>
          <a:ln/>
        </p:spPr>
        <p:txBody>
          <a:bodyPr vert="horz" wrap="square" lIns="91440" tIns="45720" rIns="91440" bIns="45720" anchor="t" anchorCtr="0"/>
          <a:p>
            <a:pPr algn="l" eaLnBrk="1" hangingPunct="1">
              <a:buSzPct val="130000"/>
            </a:pPr>
            <a:r>
              <a:rPr lang="ru-RU" altLang="ru-RU" kern="1200" dirty="0">
                <a:latin typeface="+mn-lt"/>
                <a:ea typeface="+mn-ea"/>
                <a:cs typeface="+mn-cs"/>
              </a:rPr>
              <a:t>В условиях длительного пребывания при низкой температуре воздуха возможны не только местные поражения, но и общее охлаждение организма . Под общим охлаждением организма следует понимать состояние, возникающее при понижении температуры тела ниже 34oС.</a:t>
            </a:r>
            <a:endParaRPr lang="ru-RU" altLang="ru-RU" kern="1200" dirty="0">
              <a:latin typeface="+mn-lt"/>
              <a:ea typeface="+mn-ea"/>
              <a:cs typeface="+mn-cs"/>
            </a:endParaRPr>
          </a:p>
          <a:p>
            <a:pPr algn="l" eaLnBrk="1" hangingPunct="1">
              <a:buSzPct val="130000"/>
            </a:pPr>
            <a:endParaRPr lang="ru-RU" altLang="ru-RU" kern="1200" dirty="0">
              <a:latin typeface="+mn-lt"/>
              <a:ea typeface="+mn-ea"/>
              <a:cs typeface="+mn-cs"/>
            </a:endParaRPr>
          </a:p>
          <a:p>
            <a:pPr algn="l" eaLnBrk="1" hangingPunct="1">
              <a:buSzPct val="130000"/>
            </a:pPr>
            <a:r>
              <a:rPr lang="ru-RU" altLang="ru-RU" kern="1200" dirty="0">
                <a:latin typeface="+mn-lt"/>
                <a:ea typeface="+mn-ea"/>
                <a:cs typeface="+mn-cs"/>
              </a:rPr>
              <a:t>Наступлению общего охлаждения способствуют те же факторы, что и при обморожении: высокая влажность воздуха, отсыревшая одежда, сильный ветер, физическое переутомление, психическая травма, перенесённые заболевания и травмы.</a:t>
            </a:r>
            <a:endParaRPr lang="ru-RU" altLang="ru-RU" kern="1200" dirty="0">
              <a:latin typeface="+mn-lt"/>
              <a:ea typeface="+mn-ea"/>
              <a:cs typeface="+mn-c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1403648" y="26965"/>
            <a:ext cx="5966666" cy="1673843"/>
          </a:xfrm>
          <a:noFill/>
          <a:ln>
            <a:noFill/>
          </a:ln>
          <a:scene3d>
            <a:camera prst="orthographicFront"/>
            <a:lightRig rig="balanced" dir="t"/>
          </a:scene3d>
          <a:sp3d prstMaterial="plastic"/>
        </p:spPr>
        <p:txBody>
          <a:bodyPr vert="horz" lIns="91440" tIns="45720" rIns="91440" bIns="45720" rtlCol="0" anchor="b" anchorCtr="0">
            <a:noAutofit/>
          </a:bodyPr>
          <a:lstStyle/>
          <a:p>
            <a:pPr marL="320040" marR="0" lvl="0" indent="-320040" algn="ctr" defTabSz="914400" rtl="0" eaLnBrk="1" fontAlgn="auto" latinLnBrk="0" hangingPunct="1">
              <a:lnSpc>
                <a:spcPct val="100000"/>
              </a:lnSpc>
              <a:spcBef>
                <a:spcPct val="0"/>
              </a:spcBef>
              <a:spcAft>
                <a:spcPts val="0"/>
              </a:spcAft>
              <a:buClr>
                <a:schemeClr val="accent6">
                  <a:lumMod val="75000"/>
                </a:schemeClr>
              </a:buClr>
              <a:buSzPct val="128000"/>
              <a:buFont typeface="Georgia" panose="02040502050405020303" pitchFamily="18" charset="0"/>
              <a:buChar char="*"/>
              <a:defRPr/>
            </a:pPr>
            <a:r>
              <a:rPr kumimoji="0" lang="ru-RU" sz="4600" b="1" i="0" u="none" strike="noStrike" kern="1200" cap="none" spc="0" normalizeH="0" baseline="0" noProof="0" dirty="0">
                <a:ln>
                  <a:noFill/>
                </a:ln>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uLnTx/>
                <a:uFillTx/>
                <a:latin typeface="+mj-lt"/>
                <a:ea typeface="+mj-ea"/>
                <a:cs typeface="+mj-cs"/>
              </a:rPr>
              <a:t>Степени общего охлаждения </a:t>
            </a:r>
            <a:endParaRPr kumimoji="0" lang="ru-RU" sz="4600" b="1" i="0" u="none" strike="noStrike" kern="1200" cap="none" spc="0" normalizeH="0" baseline="0" noProof="0" dirty="0">
              <a:ln>
                <a:noFill/>
              </a:ln>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uLnTx/>
              <a:uFillTx/>
              <a:latin typeface="+mj-lt"/>
              <a:ea typeface="+mj-ea"/>
              <a:cs typeface="+mj-cs"/>
            </a:endParaRPr>
          </a:p>
        </p:txBody>
      </p:sp>
      <p:sp>
        <p:nvSpPr>
          <p:cNvPr id="3" name="Текст 2"/>
          <p:cNvSpPr>
            <a:spLocks noGrp="1"/>
          </p:cNvSpPr>
          <p:nvPr>
            <p:ph type="body" idx="1"/>
          </p:nvPr>
        </p:nvSpPr>
        <p:spPr>
          <a:xfrm>
            <a:off x="0" y="1989138"/>
            <a:ext cx="9144000" cy="4968875"/>
          </a:xfrm>
        </p:spPr>
        <p:txBody>
          <a:bodyPr vert="horz" wrap="square" lIns="91440" tIns="45720" rIns="91440" bIns="45720" numCol="1" rtlCol="0" anchor="t" anchorCtr="0" compatLnSpc="1">
            <a:normAutofit fontScale="92500" lnSpcReduction="20000"/>
          </a:bodyPr>
          <a:lstStyle/>
          <a:p>
            <a:pPr marL="0" marR="0" lvl="0" indent="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anose="02040502050405020303" pitchFamily="18" charset="0"/>
              <a:buNone/>
              <a:defRPr/>
            </a:pPr>
            <a:r>
              <a:rPr kumimoji="0" lang="ru-RU" sz="2000" b="0" i="0" u="none" strike="noStrike" kern="1200" cap="none" spc="0" normalizeH="0" baseline="0" noProof="0" dirty="0">
                <a:ln>
                  <a:noFill/>
                </a:ln>
                <a:solidFill>
                  <a:schemeClr val="accent6"/>
                </a:solidFill>
                <a:effectLst/>
                <a:uLnTx/>
                <a:uFillTx/>
                <a:latin typeface="+mn-lt"/>
                <a:ea typeface="+mn-ea"/>
                <a:cs typeface="+mn-cs"/>
              </a:rPr>
              <a:t>Лёгкая степень</a:t>
            </a:r>
            <a:r>
              <a:rPr kumimoji="0" lang="ru-RU" sz="2000" b="0" i="0" u="none" strike="noStrike" kern="1200" cap="none" spc="0" normalizeH="0" baseline="0" noProof="0" dirty="0">
                <a:ln>
                  <a:noFill/>
                </a:ln>
                <a:solidFill>
                  <a:schemeClr val="tx2"/>
                </a:solidFill>
                <a:effectLst/>
                <a:uLnTx/>
                <a:uFillTx/>
                <a:latin typeface="+mn-lt"/>
                <a:ea typeface="+mn-ea"/>
                <a:cs typeface="+mn-cs"/>
              </a:rPr>
              <a:t>: температура тела 32-34oС. Кожные покровы бледные или умеренно синюшные, появляются «гусиная кожа», озноб, затруднения речи. Пульс замедляется до 60-66 ударов в минуту. Артериальное давление нормально или несколько повышено. Дыхание не нарушено. Возможны обморожения I-II степени.</a:t>
            </a:r>
            <a:endParaRPr kumimoji="0" lang="ru-RU" sz="2000" b="0" i="0" u="none" strike="noStrike" kern="1200" cap="none" spc="0" normalizeH="0" baseline="0" noProof="0" dirty="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anose="02040502050405020303" pitchFamily="18" charset="0"/>
              <a:buNone/>
              <a:defRPr/>
            </a:pPr>
            <a:endParaRPr kumimoji="0" lang="ru-RU" sz="2000" b="0" i="0" u="none" strike="noStrike" kern="1200" cap="none" spc="0" normalizeH="0" baseline="0" noProof="0" dirty="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anose="02040502050405020303" pitchFamily="18" charset="0"/>
              <a:buNone/>
              <a:defRPr/>
            </a:pPr>
            <a:r>
              <a:rPr kumimoji="0" lang="ru-RU" sz="2000" b="0" i="0" u="none" strike="noStrike" kern="1200" cap="none" spc="0" normalizeH="0" baseline="0" noProof="0" dirty="0">
                <a:ln>
                  <a:noFill/>
                </a:ln>
                <a:solidFill>
                  <a:schemeClr val="accent6"/>
                </a:solidFill>
                <a:effectLst/>
                <a:uLnTx/>
                <a:uFillTx/>
                <a:latin typeface="+mn-lt"/>
                <a:ea typeface="+mn-ea"/>
                <a:cs typeface="+mn-cs"/>
              </a:rPr>
              <a:t>Средняя степень</a:t>
            </a:r>
            <a:r>
              <a:rPr kumimoji="0" lang="ru-RU" sz="2000" b="0" i="0" u="none" strike="noStrike" kern="1200" cap="none" spc="0" normalizeH="0" baseline="0" noProof="0" dirty="0">
                <a:ln>
                  <a:noFill/>
                </a:ln>
                <a:solidFill>
                  <a:schemeClr val="tx2"/>
                </a:solidFill>
                <a:effectLst/>
                <a:uLnTx/>
                <a:uFillTx/>
                <a:latin typeface="+mn-lt"/>
                <a:ea typeface="+mn-ea"/>
                <a:cs typeface="+mn-cs"/>
              </a:rPr>
              <a:t>: температура тела 29-32oС, характерны резкая сонливость, угнетение сознания, бессмысленный взгляд. Кожные покровы бледные, синюшные, иногда с мраморной окраской, холодные на ощупь. Пульс замедляется до 50-60 ударов в минуту, слабого наполнения. Артериальное давление снижено незначительно. Дыхание редкое – до 8-12 в минуту, поверхностное. Возможны обморожения лица и конечностей I – IV степени.</a:t>
            </a:r>
            <a:endParaRPr kumimoji="0" lang="ru-RU" sz="2000" b="0" i="0" u="none" strike="noStrike" kern="1200" cap="none" spc="0" normalizeH="0" baseline="0" noProof="0" dirty="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anose="02040502050405020303" pitchFamily="18" charset="0"/>
              <a:buNone/>
              <a:defRPr/>
            </a:pPr>
            <a:endParaRPr kumimoji="0" lang="ru-RU" sz="2000" b="0" i="0" u="none" strike="noStrike" kern="1200" cap="none" spc="0" normalizeH="0" baseline="0" noProof="0" dirty="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anose="02040502050405020303" pitchFamily="18" charset="0"/>
              <a:buNone/>
              <a:defRPr/>
            </a:pPr>
            <a:r>
              <a:rPr kumimoji="0" lang="ru-RU" sz="2000" b="0" i="0" u="none" strike="noStrike" kern="1200" cap="none" spc="0" normalizeH="0" baseline="0" noProof="0" dirty="0">
                <a:ln>
                  <a:noFill/>
                </a:ln>
                <a:solidFill>
                  <a:schemeClr val="accent6"/>
                </a:solidFill>
                <a:effectLst/>
                <a:uLnTx/>
                <a:uFillTx/>
                <a:latin typeface="+mn-lt"/>
                <a:ea typeface="+mn-ea"/>
                <a:cs typeface="+mn-cs"/>
              </a:rPr>
              <a:t>Тяжёлая степень</a:t>
            </a:r>
            <a:r>
              <a:rPr kumimoji="0" lang="ru-RU" sz="2000" b="0" i="0" u="none" strike="noStrike" kern="1200" cap="none" spc="0" normalizeH="0" baseline="0" noProof="0" dirty="0">
                <a:ln>
                  <a:noFill/>
                </a:ln>
                <a:solidFill>
                  <a:schemeClr val="tx2"/>
                </a:solidFill>
                <a:effectLst/>
                <a:uLnTx/>
                <a:uFillTx/>
                <a:latin typeface="+mn-lt"/>
                <a:ea typeface="+mn-ea"/>
                <a:cs typeface="+mn-cs"/>
              </a:rPr>
              <a:t>: температура тела ниже 31oС. Сознание отсутствует, наблюдаются судороги, рвота. Кожные покровы бледные, синюшные, холодные на ощупь. Пульс замедляется до 36 ударов в минуту, слабого наполнения, имеет место выраженное снижение артериального давления. Дыхание редкое, поверхностное – до 3-4 в минуту. Наблюдаются тяжёлые и распространённые обморожения вплоть до оледенения.</a:t>
            </a:r>
            <a:endParaRPr kumimoji="0" lang="ru-RU" sz="20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1547663" y="320312"/>
            <a:ext cx="5966666" cy="1383076"/>
          </a:xfrm>
          <a:noFill/>
          <a:ln>
            <a:noFill/>
          </a:ln>
          <a:scene3d>
            <a:camera prst="orthographicFront"/>
            <a:lightRig rig="balanced" dir="t"/>
          </a:scene3d>
          <a:sp3d prstMaterial="plastic"/>
        </p:spPr>
        <p:txBody>
          <a:bodyPr vert="horz" lIns="91440" tIns="45720" rIns="91440" bIns="45720" rtlCol="0" anchor="b" anchorCtr="0">
            <a:noAutofit/>
          </a:bodyPr>
          <a:lstStyle/>
          <a:p>
            <a:pPr marL="320040" marR="0" lvl="0" indent="-320040" algn="ctr" defTabSz="914400" rtl="0" eaLnBrk="1" fontAlgn="auto" latinLnBrk="0" hangingPunct="1">
              <a:lnSpc>
                <a:spcPct val="100000"/>
              </a:lnSpc>
              <a:spcBef>
                <a:spcPct val="0"/>
              </a:spcBef>
              <a:spcAft>
                <a:spcPts val="0"/>
              </a:spcAft>
              <a:buClr>
                <a:schemeClr val="accent6">
                  <a:lumMod val="75000"/>
                </a:schemeClr>
              </a:buClr>
              <a:buSzPct val="128000"/>
              <a:buFont typeface="Georgia" panose="02040502050405020303" pitchFamily="18" charset="0"/>
              <a:buChar char="*"/>
              <a:defRPr/>
            </a:pPr>
            <a:r>
              <a:rPr kumimoji="0" lang="ru-RU" sz="4000" b="1" i="0" u="none" strike="noStrike" kern="1200" cap="none" spc="0" normalizeH="0" baseline="0" noProof="0" dirty="0">
                <a:ln>
                  <a:noFill/>
                </a:ln>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uLnTx/>
                <a:uFillTx/>
                <a:latin typeface="+mj-lt"/>
                <a:ea typeface="+mj-ea"/>
                <a:cs typeface="+mj-cs"/>
              </a:rPr>
              <a:t>Первая помощь </a:t>
            </a:r>
            <a:r>
              <a:rPr kumimoji="0" lang="ru-RU" sz="4000" b="1" i="0" u="none" strike="noStrike" kern="1200" cap="none" spc="0" normalizeH="0" baseline="0" noProof="0" dirty="0" smtClean="0">
                <a:ln>
                  <a:noFill/>
                </a:ln>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uLnTx/>
                <a:uFillTx/>
                <a:latin typeface="+mj-lt"/>
                <a:ea typeface="+mj-ea"/>
                <a:cs typeface="+mj-cs"/>
              </a:rPr>
              <a:t>при переохлаждение </a:t>
            </a:r>
            <a:endParaRPr kumimoji="0" lang="ru-RU" sz="4000" b="1" i="0" u="none" strike="noStrike" kern="1200" cap="none" spc="0" normalizeH="0" baseline="0" noProof="0" dirty="0">
              <a:ln>
                <a:noFill/>
              </a:ln>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uLnTx/>
              <a:uFillTx/>
              <a:latin typeface="+mj-lt"/>
              <a:ea typeface="+mj-ea"/>
              <a:cs typeface="+mj-cs"/>
            </a:endParaRPr>
          </a:p>
        </p:txBody>
      </p:sp>
      <p:sp>
        <p:nvSpPr>
          <p:cNvPr id="3" name="Текст 2"/>
          <p:cNvSpPr>
            <a:spLocks noGrp="1"/>
          </p:cNvSpPr>
          <p:nvPr>
            <p:ph type="body" idx="1"/>
          </p:nvPr>
        </p:nvSpPr>
        <p:spPr>
          <a:xfrm>
            <a:off x="-4762" y="1916113"/>
            <a:ext cx="5656263" cy="2736850"/>
          </a:xfrm>
        </p:spPr>
        <p:txBody>
          <a:bodyPr vert="horz" wrap="square" lIns="91440" tIns="45720" rIns="91440" bIns="45720" numCol="1" rtlCol="0" anchor="t" anchorCtr="0" compatLnSpc="1">
            <a:normAutofit/>
          </a:bodyPr>
          <a:lstStyle/>
          <a:p>
            <a:pPr marL="0" marR="0" lvl="0" indent="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anose="02040502050405020303" pitchFamily="18" charset="0"/>
              <a:buNone/>
              <a:defRPr/>
            </a:pPr>
            <a:r>
              <a:rPr kumimoji="0" lang="ru-RU" sz="2000" b="0" i="0" u="none" strike="noStrike" kern="1200" cap="none" spc="0" normalizeH="0" baseline="0" noProof="0" dirty="0">
                <a:ln>
                  <a:noFill/>
                </a:ln>
                <a:solidFill>
                  <a:schemeClr val="tx2"/>
                </a:solidFill>
                <a:effectLst/>
                <a:uLnTx/>
                <a:uFillTx/>
                <a:latin typeface="+mn-lt"/>
                <a:ea typeface="+mn-ea"/>
                <a:cs typeface="+mn-cs"/>
              </a:rPr>
              <a:t>При общем охлаждении </a:t>
            </a:r>
            <a:r>
              <a:rPr kumimoji="0" lang="ru-RU" sz="2000" b="0" i="0" u="none" strike="noStrike" kern="1200" cap="none" spc="0" normalizeH="0" baseline="0" noProof="0" dirty="0">
                <a:ln>
                  <a:noFill/>
                </a:ln>
                <a:solidFill>
                  <a:schemeClr val="accent6"/>
                </a:solidFill>
                <a:effectLst/>
                <a:uLnTx/>
                <a:uFillTx/>
                <a:latin typeface="+mn-lt"/>
                <a:ea typeface="+mn-ea"/>
                <a:cs typeface="+mn-cs"/>
              </a:rPr>
              <a:t>лёгкой степени </a:t>
            </a:r>
            <a:r>
              <a:rPr kumimoji="0" lang="ru-RU" sz="2000" b="0" i="0" u="none" strike="noStrike" kern="1200" cap="none" spc="0" normalizeH="0" baseline="0" noProof="0" dirty="0">
                <a:ln>
                  <a:noFill/>
                </a:ln>
                <a:solidFill>
                  <a:schemeClr val="tx2"/>
                </a:solidFill>
                <a:effectLst/>
                <a:uLnTx/>
                <a:uFillTx/>
                <a:latin typeface="+mn-lt"/>
                <a:ea typeface="+mn-ea"/>
                <a:cs typeface="+mn-cs"/>
              </a:rPr>
              <a:t>достаточно эффективным методом является согревание пострадавшего в тёплой ванне при начальной температуре воды 24oС, которую повышают до нормальной температуры тела.</a:t>
            </a:r>
            <a:endParaRPr kumimoji="0" lang="ru-RU" sz="2000" b="0" i="0" u="none" strike="noStrike" kern="1200" cap="none" spc="0" normalizeH="0" baseline="0" noProof="0" dirty="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anose="02040502050405020303" pitchFamily="18" charset="0"/>
              <a:buNone/>
              <a:defRPr/>
            </a:pPr>
            <a:endParaRPr kumimoji="0" lang="ru-RU" sz="2000" b="0" i="0" u="none" strike="noStrike" kern="1200" cap="none" spc="0" normalizeH="0" baseline="0" noProof="0" dirty="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anose="02040502050405020303" pitchFamily="18" charset="0"/>
              <a:buNone/>
              <a:defRPr/>
            </a:pPr>
            <a:r>
              <a:rPr kumimoji="0" lang="ru-RU" sz="2000" b="0" i="0" u="none" strike="noStrike" kern="1200" cap="none" spc="0" normalizeH="0" baseline="0" noProof="0" dirty="0" smtClean="0">
                <a:ln>
                  <a:noFill/>
                </a:ln>
                <a:solidFill>
                  <a:schemeClr val="tx2"/>
                </a:solidFill>
                <a:effectLst/>
                <a:uLnTx/>
                <a:uFillTx/>
                <a:latin typeface="+mn-lt"/>
                <a:ea typeface="+mn-ea"/>
                <a:cs typeface="+mn-cs"/>
              </a:rPr>
              <a:t>.</a:t>
            </a:r>
            <a:endParaRPr kumimoji="0" lang="ru-RU" sz="2000" b="0" i="0" u="none" strike="noStrike" kern="1200" cap="none" spc="0" normalizeH="0" baseline="0" noProof="0" dirty="0">
              <a:ln>
                <a:noFill/>
              </a:ln>
              <a:solidFill>
                <a:schemeClr val="tx2"/>
              </a:solidFill>
              <a:effectLst/>
              <a:uLnTx/>
              <a:uFillTx/>
              <a:latin typeface="+mn-lt"/>
              <a:ea typeface="+mn-ea"/>
              <a:cs typeface="+mn-cs"/>
            </a:endParaRPr>
          </a:p>
        </p:txBody>
      </p:sp>
      <p:pic>
        <p:nvPicPr>
          <p:cNvPr id="28676" name="Рисунок 3"/>
          <p:cNvPicPr>
            <a:picLocks noChangeAspect="1"/>
          </p:cNvPicPr>
          <p:nvPr/>
        </p:nvPicPr>
        <p:blipFill>
          <a:blip r:embed="rId1"/>
          <a:stretch>
            <a:fillRect/>
          </a:stretch>
        </p:blipFill>
        <p:spPr>
          <a:xfrm>
            <a:off x="0" y="4146550"/>
            <a:ext cx="4762500" cy="2722563"/>
          </a:xfrm>
          <a:prstGeom prst="rect">
            <a:avLst/>
          </a:prstGeom>
          <a:noFill/>
          <a:ln w="9525">
            <a:noFill/>
          </a:ln>
        </p:spPr>
      </p:pic>
      <p:pic>
        <p:nvPicPr>
          <p:cNvPr id="28677" name="Рисунок 4"/>
          <p:cNvPicPr>
            <a:picLocks noChangeAspect="1"/>
          </p:cNvPicPr>
          <p:nvPr/>
        </p:nvPicPr>
        <p:blipFill>
          <a:blip r:embed="rId2"/>
          <a:stretch>
            <a:fillRect/>
          </a:stretch>
        </p:blipFill>
        <p:spPr>
          <a:xfrm>
            <a:off x="5462588" y="1703388"/>
            <a:ext cx="3656012" cy="2443162"/>
          </a:xfrm>
          <a:prstGeom prst="rect">
            <a:avLst/>
          </a:prstGeom>
          <a:noFill/>
          <a:ln w="9525">
            <a:noFill/>
          </a:ln>
        </p:spPr>
      </p:pic>
      <p:sp>
        <p:nvSpPr>
          <p:cNvPr id="6" name="Прямоугольник 5"/>
          <p:cNvSpPr/>
          <p:nvPr/>
        </p:nvSpPr>
        <p:spPr>
          <a:xfrm>
            <a:off x="4803775" y="4768850"/>
            <a:ext cx="4383088" cy="1477963"/>
          </a:xfrm>
          <a:prstGeom prst="rect">
            <a:avLst/>
          </a:prstGeom>
        </p:spPr>
        <p:txBody>
          <a:bodyPr>
            <a:spAutoFit/>
          </a:bodyPr>
          <a:p>
            <a:pPr>
              <a:buNone/>
            </a:pPr>
            <a:r>
              <a:rPr dirty="0">
                <a:latin typeface="Trebuchet MS" panose="020B0603020202020204" pitchFamily="34" charset="0"/>
              </a:rPr>
              <a:t>При </a:t>
            </a:r>
            <a:r>
              <a:rPr dirty="0">
                <a:solidFill>
                  <a:srgbClr val="F14124"/>
                </a:solidFill>
                <a:latin typeface="Trebuchet MS" panose="020B0603020202020204" pitchFamily="34" charset="0"/>
              </a:rPr>
              <a:t>средней и тяжёлой степени </a:t>
            </a:r>
            <a:r>
              <a:rPr dirty="0">
                <a:latin typeface="Trebuchet MS" panose="020B0603020202020204" pitchFamily="34" charset="0"/>
              </a:rPr>
              <a:t>общего охлаждения с нарушением дыхания и кровообращения пострадавшего необходимо как можно скорее доставить в больницу</a:t>
            </a:r>
            <a:endParaRPr dirty="0">
              <a:latin typeface="Trebuchet MS" panose="020B0603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170" name="Заголовок 1"/>
          <p:cNvSpPr>
            <a:spLocks noGrp="1"/>
          </p:cNvSpPr>
          <p:nvPr>
            <p:ph type="body" idx="1"/>
          </p:nvPr>
        </p:nvSpPr>
        <p:spPr>
          <a:xfrm>
            <a:off x="179705" y="2929255"/>
            <a:ext cx="8714740" cy="3959225"/>
          </a:xfrm>
          <a:ln/>
        </p:spPr>
        <p:txBody>
          <a:bodyPr vert="horz" wrap="square" lIns="91440" tIns="45720" rIns="91440" bIns="45720" anchor="t" anchorCtr="0"/>
          <a:p>
            <a:pPr algn="just" eaLnBrk="1" hangingPunct="1">
              <a:lnSpc>
                <a:spcPct val="150000"/>
              </a:lnSpc>
              <a:buSzPct val="130000"/>
            </a:pPr>
            <a:r>
              <a:rPr lang="ru-RU" altLang="ru-RU" kern="1200" dirty="0">
                <a:latin typeface="+mn-lt"/>
                <a:ea typeface="+mn-ea"/>
                <a:cs typeface="+mn-cs"/>
              </a:rPr>
              <a:t>      К обморожению на морозе приводят тесная и влажная одежда и обувь, физическое переутомление, голод, вынужденное длительное неподвижное и неудобное положение, предшествующая холодовая травма, ослабление организма в результате перенесённых заболеваний, потливость ног, хронические заболевания сосудов нижних конечностей и сердечно-сосудистой системы, тяжёлые механические повреждения с кровопотерей, курение и пр.</a:t>
            </a:r>
            <a:endParaRPr lang="ru-RU" altLang="ru-RU" kern="1200" dirty="0">
              <a:latin typeface="+mn-lt"/>
              <a:ea typeface="+mn-ea"/>
              <a:cs typeface="+mn-cs"/>
            </a:endParaRPr>
          </a:p>
        </p:txBody>
      </p:sp>
      <p:pic>
        <p:nvPicPr>
          <p:cNvPr id="7171" name="Рисунок 4"/>
          <p:cNvPicPr>
            <a:picLocks noChangeAspect="1"/>
          </p:cNvPicPr>
          <p:nvPr/>
        </p:nvPicPr>
        <p:blipFill>
          <a:blip r:embed="rId1"/>
          <a:stretch>
            <a:fillRect/>
          </a:stretch>
        </p:blipFill>
        <p:spPr>
          <a:xfrm>
            <a:off x="25400" y="4763"/>
            <a:ext cx="3898900" cy="2924175"/>
          </a:xfrm>
          <a:prstGeom prst="rect">
            <a:avLst/>
          </a:prstGeom>
          <a:noFill/>
          <a:ln w="9525">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251520" y="188640"/>
            <a:ext cx="8712968" cy="1143000"/>
          </a:xfrm>
          <a:noFill/>
          <a:ln>
            <a:noFill/>
          </a:ln>
          <a:scene3d>
            <a:camera prst="orthographicFront"/>
            <a:lightRig rig="balanced" dir="t"/>
          </a:scene3d>
          <a:sp3d prstMaterial="plastic"/>
        </p:spPr>
        <p:txBody>
          <a:bodyPr vert="horz" lIns="91440" tIns="45720" rIns="91440" bIns="45720" rtlCol="0" anchor="t" anchorCtr="0">
            <a:noAutofit/>
          </a:bodyPr>
          <a:lstStyle/>
          <a:p>
            <a:pPr marL="0" marR="0" lvl="0" indent="0" algn="l" defTabSz="914400" rtl="0" eaLnBrk="1" fontAlgn="auto" latinLnBrk="0" hangingPunct="1">
              <a:lnSpc>
                <a:spcPct val="100000"/>
              </a:lnSpc>
              <a:spcBef>
                <a:spcPct val="0"/>
              </a:spcBef>
              <a:spcAft>
                <a:spcPts val="0"/>
              </a:spcAft>
              <a:buClr>
                <a:schemeClr val="accent6">
                  <a:lumMod val="75000"/>
                </a:schemeClr>
              </a:buClr>
              <a:buSzPct val="128000"/>
              <a:buFont typeface="Georgia" panose="02040502050405020303" pitchFamily="18" charset="0"/>
              <a:buNone/>
              <a:defRPr/>
            </a:pPr>
            <a:r>
              <a:rPr kumimoji="0" lang="ru-RU" sz="4600" b="1" i="0" u="none" strike="noStrike" kern="1200" cap="none" spc="0" normalizeH="0" baseline="0" noProof="0" dirty="0" smtClean="0">
                <a:ln>
                  <a:noFill/>
                </a:ln>
                <a:solidFill>
                  <a:schemeClr val="tx1"/>
                </a:solidFill>
                <a:effectLst>
                  <a:reflection blurRad="6350" stA="55000" endA="300" endPos="45500" dir="5400000" sy="-100000" algn="bl" rotWithShape="0"/>
                </a:effectLst>
                <a:uLnTx/>
                <a:uFillTx/>
                <a:latin typeface="+mj-lt"/>
                <a:ea typeface="+mj-ea"/>
                <a:cs typeface="+mj-cs"/>
              </a:rPr>
              <a:t>Факторы влияющие на получение обморожения:</a:t>
            </a:r>
            <a:br>
              <a:rPr kumimoji="0" lang="ru-RU" sz="4600" b="1"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mj-lt"/>
                <a:ea typeface="+mj-ea"/>
                <a:cs typeface="+mj-cs"/>
              </a:rPr>
            </a:br>
            <a:endParaRPr kumimoji="0" lang="ru-RU" sz="4600" b="1"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mj-lt"/>
              <a:ea typeface="+mj-ea"/>
              <a:cs typeface="+mj-cs"/>
            </a:endParaRPr>
          </a:p>
        </p:txBody>
      </p:sp>
      <p:sp>
        <p:nvSpPr>
          <p:cNvPr id="8195" name="Объект 2"/>
          <p:cNvSpPr>
            <a:spLocks noGrp="1"/>
          </p:cNvSpPr>
          <p:nvPr>
            <p:ph sz="quarter" idx="13"/>
          </p:nvPr>
        </p:nvSpPr>
        <p:spPr>
          <a:xfrm>
            <a:off x="185738" y="2349500"/>
            <a:ext cx="3168650" cy="2952750"/>
          </a:xfrm>
          <a:ln/>
        </p:spPr>
        <p:txBody>
          <a:bodyPr vert="horz" wrap="square" lIns="91440" tIns="45720" rIns="91440" bIns="45720" anchor="t" anchorCtr="0"/>
          <a:p>
            <a:pPr eaLnBrk="1" hangingPunct="1">
              <a:buClr>
                <a:srgbClr val="C3260C"/>
              </a:buClr>
              <a:buSzPct val="130000"/>
              <a:buFont typeface="Georgia" panose="02040502050405020303" pitchFamily="18" charset="0"/>
            </a:pPr>
            <a:r>
              <a:rPr lang="ru-RU" altLang="ru-RU" b="1" dirty="0">
                <a:solidFill>
                  <a:schemeClr val="tx1"/>
                </a:solidFill>
              </a:rPr>
              <a:t>Сильный ветер. </a:t>
            </a:r>
            <a:endParaRPr lang="ru-RU" altLang="ru-RU" b="1" dirty="0">
              <a:solidFill>
                <a:schemeClr val="tx1"/>
              </a:solidFill>
            </a:endParaRPr>
          </a:p>
          <a:p>
            <a:pPr eaLnBrk="1" hangingPunct="1">
              <a:buClr>
                <a:srgbClr val="C3260C"/>
              </a:buClr>
              <a:buSzPct val="130000"/>
              <a:buFont typeface="Georgia" panose="02040502050405020303" pitchFamily="18" charset="0"/>
            </a:pPr>
            <a:r>
              <a:rPr lang="ru-RU" altLang="ru-RU" b="1" dirty="0">
                <a:solidFill>
                  <a:schemeClr val="tx1"/>
                </a:solidFill>
              </a:rPr>
              <a:t>Длительное пребывание на улице.</a:t>
            </a:r>
            <a:endParaRPr lang="ru-RU" altLang="ru-RU" b="1" dirty="0">
              <a:solidFill>
                <a:schemeClr val="tx1"/>
              </a:solidFill>
            </a:endParaRPr>
          </a:p>
          <a:p>
            <a:pPr eaLnBrk="1" hangingPunct="1">
              <a:buClr>
                <a:srgbClr val="C3260C"/>
              </a:buClr>
              <a:buSzPct val="130000"/>
              <a:buFont typeface="Georgia" panose="02040502050405020303" pitchFamily="18" charset="0"/>
            </a:pPr>
            <a:r>
              <a:rPr lang="ru-RU" altLang="ru-RU" b="1" dirty="0">
                <a:solidFill>
                  <a:schemeClr val="tx1"/>
                </a:solidFill>
              </a:rPr>
              <a:t>Высокая влажность</a:t>
            </a:r>
            <a:endParaRPr lang="ru-RU" altLang="ru-RU" b="1" dirty="0">
              <a:solidFill>
                <a:schemeClr val="tx1"/>
              </a:solidFill>
            </a:endParaRPr>
          </a:p>
          <a:p>
            <a:pPr eaLnBrk="1" hangingPunct="1">
              <a:buClr>
                <a:srgbClr val="C3260C"/>
              </a:buClr>
              <a:buSzPct val="130000"/>
              <a:buFont typeface="Georgia" panose="02040502050405020303" pitchFamily="18" charset="0"/>
            </a:pPr>
            <a:r>
              <a:rPr lang="ru-RU" altLang="ru-RU" b="1" dirty="0">
                <a:solidFill>
                  <a:schemeClr val="tx1"/>
                </a:solidFill>
              </a:rPr>
              <a:t>Низкая температура</a:t>
            </a:r>
            <a:r>
              <a:rPr lang="ru-RU" altLang="ru-RU" dirty="0">
                <a:solidFill>
                  <a:schemeClr val="tx1"/>
                </a:solidFill>
              </a:rPr>
              <a:t> </a:t>
            </a:r>
            <a:endParaRPr lang="ru-RU" altLang="ru-RU" dirty="0">
              <a:solidFill>
                <a:schemeClr val="tx1"/>
              </a:solidFill>
            </a:endParaRPr>
          </a:p>
        </p:txBody>
      </p:sp>
      <p:pic>
        <p:nvPicPr>
          <p:cNvPr id="8196" name="Рисунок 3"/>
          <p:cNvPicPr>
            <a:picLocks noChangeAspect="1"/>
          </p:cNvPicPr>
          <p:nvPr/>
        </p:nvPicPr>
        <p:blipFill>
          <a:blip r:embed="rId1"/>
          <a:stretch>
            <a:fillRect/>
          </a:stretch>
        </p:blipFill>
        <p:spPr>
          <a:xfrm>
            <a:off x="4867275" y="1927225"/>
            <a:ext cx="3814763" cy="2339975"/>
          </a:xfrm>
          <a:prstGeom prst="rect">
            <a:avLst/>
          </a:prstGeom>
          <a:noFill/>
          <a:ln w="9525">
            <a:noFill/>
          </a:ln>
        </p:spPr>
      </p:pic>
      <p:pic>
        <p:nvPicPr>
          <p:cNvPr id="8197" name="Рисунок 4"/>
          <p:cNvPicPr>
            <a:picLocks noChangeAspect="1"/>
          </p:cNvPicPr>
          <p:nvPr/>
        </p:nvPicPr>
        <p:blipFill>
          <a:blip r:embed="rId2"/>
          <a:stretch>
            <a:fillRect/>
          </a:stretch>
        </p:blipFill>
        <p:spPr>
          <a:xfrm>
            <a:off x="3321050" y="4298950"/>
            <a:ext cx="4060825" cy="2274888"/>
          </a:xfrm>
          <a:prstGeom prst="rect">
            <a:avLst/>
          </a:prstGeom>
          <a:noFill/>
          <a:ln w="9525">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1331640" y="188640"/>
            <a:ext cx="5966666" cy="1440160"/>
          </a:xfrm>
          <a:noFill/>
          <a:ln>
            <a:noFill/>
          </a:ln>
          <a:scene3d>
            <a:camera prst="orthographicFront"/>
            <a:lightRig rig="balanced" dir="t"/>
          </a:scene3d>
          <a:sp3d prstMaterial="plastic"/>
        </p:spPr>
        <p:txBody>
          <a:bodyPr vert="horz" lIns="91440" tIns="45720" rIns="91440" bIns="45720" rtlCol="0" anchor="b" anchorCtr="0">
            <a:noAutofit/>
          </a:bodyPr>
          <a:lstStyle/>
          <a:p>
            <a:pPr marL="320040" marR="0" lvl="0" indent="-320040" algn="ctr" defTabSz="914400" rtl="0" eaLnBrk="1" fontAlgn="auto" latinLnBrk="0" hangingPunct="1">
              <a:lnSpc>
                <a:spcPct val="100000"/>
              </a:lnSpc>
              <a:spcBef>
                <a:spcPct val="0"/>
              </a:spcBef>
              <a:spcAft>
                <a:spcPts val="0"/>
              </a:spcAft>
              <a:buClr>
                <a:schemeClr val="accent6">
                  <a:lumMod val="75000"/>
                </a:schemeClr>
              </a:buClr>
              <a:buSzPct val="128000"/>
              <a:buFont typeface="Georgia" panose="02040502050405020303" pitchFamily="18" charset="0"/>
              <a:buChar char="*"/>
              <a:defRPr/>
            </a:pPr>
            <a:r>
              <a:rPr kumimoji="0" lang="ru-RU" sz="4600" b="1" i="0" u="none" strike="noStrike" kern="1200" cap="none" spc="0" normalizeH="0" baseline="0" noProof="0" dirty="0" smtClean="0">
                <a:ln>
                  <a:noFill/>
                </a:ln>
                <a:solidFill>
                  <a:schemeClr val="tx1"/>
                </a:solidFill>
                <a:effectLst>
                  <a:reflection blurRad="6350" stA="55000" endA="300" endPos="45500" dir="5400000" sy="-100000" algn="bl" rotWithShape="0"/>
                </a:effectLst>
                <a:uLnTx/>
                <a:uFillTx/>
                <a:latin typeface="+mj-lt"/>
                <a:ea typeface="+mj-ea"/>
                <a:cs typeface="+mj-cs"/>
              </a:rPr>
              <a:t>Признаки обморожения </a:t>
            </a:r>
            <a:endParaRPr kumimoji="0" lang="ru-RU" sz="4600" b="1" i="0" u="none" strike="noStrike" kern="1200" cap="none" spc="0" normalizeH="0" baseline="0" noProof="0" dirty="0">
              <a:ln>
                <a:noFill/>
              </a:ln>
              <a:solidFill>
                <a:schemeClr val="tx1"/>
              </a:solidFill>
              <a:effectLst>
                <a:reflection blurRad="6350" stA="55000" endA="300" endPos="45500" dir="5400000" sy="-100000" algn="bl" rotWithShape="0"/>
              </a:effectLst>
              <a:uLnTx/>
              <a:uFillTx/>
              <a:latin typeface="+mj-lt"/>
              <a:ea typeface="+mj-ea"/>
              <a:cs typeface="+mj-cs"/>
            </a:endParaRPr>
          </a:p>
        </p:txBody>
      </p:sp>
      <p:sp>
        <p:nvSpPr>
          <p:cNvPr id="3" name="Текст 2"/>
          <p:cNvSpPr>
            <a:spLocks noGrp="1"/>
          </p:cNvSpPr>
          <p:nvPr>
            <p:ph type="body" idx="1"/>
          </p:nvPr>
        </p:nvSpPr>
        <p:spPr>
          <a:xfrm>
            <a:off x="179388" y="1844675"/>
            <a:ext cx="5905500" cy="4897438"/>
          </a:xfrm>
        </p:spPr>
        <p:txBody>
          <a:bodyPr vert="horz" wrap="square" lIns="91440" tIns="45720" rIns="91440" bIns="45720" numCol="1" rtlCol="0" anchor="t" anchorCtr="0" compatLnSpc="1">
            <a:normAutofit/>
          </a:bodyPr>
          <a:lstStyle/>
          <a:p>
            <a:pPr marL="0" marR="0" lvl="0" indent="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anose="02040502050405020303" pitchFamily="18" charset="0"/>
              <a:buNone/>
              <a:defRPr/>
            </a:pPr>
            <a:r>
              <a:rPr kumimoji="0" lang="ru-RU" sz="2000" b="1" i="0" u="none" strike="noStrike" kern="1200" cap="none" spc="0" normalizeH="0" baseline="0" noProof="0" dirty="0">
                <a:ln>
                  <a:noFill/>
                </a:ln>
                <a:solidFill>
                  <a:schemeClr val="accent6"/>
                </a:solidFill>
                <a:effectLst/>
                <a:uLnTx/>
                <a:uFillTx/>
                <a:latin typeface="+mn-lt"/>
                <a:ea typeface="+mn-ea"/>
                <a:cs typeface="+mn-cs"/>
              </a:rPr>
              <a:t>Признаки </a:t>
            </a:r>
            <a:r>
              <a:rPr kumimoji="0" lang="ru-RU" sz="2000" b="1" i="0" u="none" strike="noStrike" kern="1200" cap="none" spc="0" normalizeH="0" baseline="0" noProof="0" dirty="0" smtClean="0">
                <a:ln>
                  <a:noFill/>
                </a:ln>
                <a:solidFill>
                  <a:schemeClr val="accent6"/>
                </a:solidFill>
                <a:effectLst/>
                <a:uLnTx/>
                <a:uFillTx/>
                <a:latin typeface="+mn-lt"/>
                <a:ea typeface="+mn-ea"/>
                <a:cs typeface="+mn-cs"/>
              </a:rPr>
              <a:t>обморожения </a:t>
            </a:r>
            <a:r>
              <a:rPr kumimoji="0" lang="ru-RU" sz="2000" b="1" i="0" u="none" strike="noStrike" kern="1200" cap="none" spc="0" normalizeH="0" baseline="0" noProof="0" dirty="0" smtClean="0">
                <a:ln>
                  <a:noFill/>
                </a:ln>
                <a:solidFill>
                  <a:schemeClr val="tx1"/>
                </a:solidFill>
                <a:effectLst/>
                <a:uLnTx/>
                <a:uFillTx/>
                <a:latin typeface="+mn-lt"/>
                <a:ea typeface="+mn-ea"/>
                <a:cs typeface="+mn-cs"/>
              </a:rPr>
              <a:t>проявляются </a:t>
            </a:r>
            <a:r>
              <a:rPr kumimoji="0" lang="ru-RU" sz="2000" b="1" i="0" u="none" strike="noStrike" kern="1200" cap="none" spc="0" normalizeH="0" baseline="0" noProof="0" dirty="0">
                <a:ln>
                  <a:noFill/>
                </a:ln>
                <a:solidFill>
                  <a:schemeClr val="tx1"/>
                </a:solidFill>
                <a:effectLst/>
                <a:uLnTx/>
                <a:uFillTx/>
                <a:latin typeface="+mn-lt"/>
                <a:ea typeface="+mn-ea"/>
                <a:cs typeface="+mn-cs"/>
              </a:rPr>
              <a:t>в изменении цвета и чувствительности кожных покровов</a:t>
            </a:r>
            <a:r>
              <a:rPr kumimoji="0" lang="ru-RU" sz="2000" b="0" i="0" u="none" strike="noStrike" kern="1200" cap="none" spc="0" normalizeH="0" baseline="0" noProof="0" dirty="0" smtClean="0">
                <a:ln>
                  <a:noFill/>
                </a:ln>
                <a:solidFill>
                  <a:schemeClr val="tx1"/>
                </a:solidFill>
                <a:effectLst/>
                <a:uLnTx/>
                <a:uFillTx/>
                <a:latin typeface="+mn-lt"/>
                <a:ea typeface="+mn-ea"/>
                <a:cs typeface="+mn-cs"/>
              </a:rPr>
              <a:t>.</a:t>
            </a:r>
            <a:br>
              <a:rPr kumimoji="0" lang="ru-RU" sz="2000" b="0" i="0" u="none" strike="noStrike" kern="1200" cap="none" spc="0" normalizeH="0" baseline="0" noProof="0" dirty="0" smtClean="0">
                <a:ln>
                  <a:noFill/>
                </a:ln>
                <a:solidFill>
                  <a:schemeClr val="tx1"/>
                </a:solidFill>
                <a:effectLst/>
                <a:uLnTx/>
                <a:uFillTx/>
                <a:latin typeface="+mn-lt"/>
                <a:ea typeface="+mn-ea"/>
                <a:cs typeface="+mn-cs"/>
              </a:rPr>
            </a:br>
            <a:r>
              <a:rPr kumimoji="0" lang="ru-RU" sz="2000" b="0" i="0" u="none" strike="noStrike" kern="1200" cap="none" spc="0" normalizeH="0" baseline="0" noProof="0" dirty="0" smtClean="0">
                <a:ln>
                  <a:noFill/>
                </a:ln>
                <a:solidFill>
                  <a:schemeClr val="tx2"/>
                </a:solidFill>
                <a:effectLst/>
                <a:uLnTx/>
                <a:uFillTx/>
                <a:latin typeface="+mn-lt"/>
                <a:ea typeface="+mn-ea"/>
                <a:cs typeface="+mn-cs"/>
              </a:rPr>
              <a:t>  </a:t>
            </a:r>
            <a:endParaRPr kumimoji="0" lang="ru-RU" sz="2000" b="0" i="0" u="none" strike="noStrike" kern="1200" cap="none" spc="0" normalizeH="0" baseline="0" noProof="0" dirty="0" smtClean="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anose="02040502050405020303" pitchFamily="18" charset="0"/>
              <a:buNone/>
              <a:defRPr/>
            </a:pPr>
            <a:endParaRPr kumimoji="0" lang="ru-RU" sz="2000" b="0" i="0" u="none" strike="noStrike" kern="1200" cap="none" spc="0" normalizeH="0" baseline="0" noProof="0" dirty="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anose="02040502050405020303" pitchFamily="18" charset="0"/>
              <a:buNone/>
              <a:defRPr/>
            </a:pPr>
            <a:r>
              <a:rPr kumimoji="0" lang="ru-RU" sz="2000" b="1" i="0" u="none" strike="noStrike" kern="1200" cap="none" spc="0" normalizeH="0" baseline="0" noProof="0" dirty="0">
                <a:ln>
                  <a:noFill/>
                </a:ln>
                <a:solidFill>
                  <a:schemeClr val="tx1"/>
                </a:solidFill>
                <a:effectLst/>
                <a:uLnTx/>
                <a:uFillTx/>
                <a:latin typeface="+mn-lt"/>
                <a:ea typeface="+mn-ea"/>
                <a:cs typeface="+mn-cs"/>
              </a:rPr>
              <a:t>Степени </a:t>
            </a:r>
            <a:r>
              <a:rPr kumimoji="0" lang="ru-RU" sz="2000" b="1" i="0" u="none" strike="noStrike" kern="1200" cap="none" spc="0" normalizeH="0" baseline="0" noProof="0" dirty="0" smtClean="0">
                <a:ln>
                  <a:noFill/>
                </a:ln>
                <a:solidFill>
                  <a:schemeClr val="tx1"/>
                </a:solidFill>
                <a:effectLst/>
                <a:uLnTx/>
                <a:uFillTx/>
                <a:latin typeface="+mn-lt"/>
                <a:ea typeface="+mn-ea"/>
                <a:cs typeface="+mn-cs"/>
              </a:rPr>
              <a:t>обморожения</a:t>
            </a:r>
            <a:r>
              <a:rPr kumimoji="0" lang="ru-RU" sz="2000" b="0" i="0" u="none" strike="noStrike" kern="1200" cap="none" spc="0" normalizeH="0" baseline="0" noProof="0" dirty="0" smtClean="0">
                <a:ln>
                  <a:noFill/>
                </a:ln>
                <a:solidFill>
                  <a:schemeClr val="tx2"/>
                </a:solidFill>
                <a:effectLst/>
                <a:uLnTx/>
                <a:uFillTx/>
                <a:latin typeface="+mn-lt"/>
                <a:ea typeface="+mn-ea"/>
                <a:cs typeface="+mn-cs"/>
              </a:rPr>
              <a:t>:</a:t>
            </a:r>
            <a:endParaRPr kumimoji="0" lang="ru-RU" sz="2000" b="0" i="0" u="none" strike="noStrike" kern="1200" cap="none" spc="0" normalizeH="0" baseline="0" noProof="0" dirty="0" smtClean="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anose="02040502050405020303" pitchFamily="18" charset="0"/>
              <a:buNone/>
              <a:defRPr/>
            </a:pPr>
            <a:r>
              <a:rPr kumimoji="0" lang="ru-RU" sz="2000" b="1" i="0" u="none" strike="noStrike" kern="1200" cap="none" spc="0" normalizeH="0" baseline="0" noProof="0" dirty="0" smtClean="0">
                <a:ln>
                  <a:noFill/>
                </a:ln>
                <a:solidFill>
                  <a:schemeClr val="tx2"/>
                </a:solidFill>
                <a:effectLst/>
                <a:uLnTx/>
                <a:uFillTx/>
                <a:latin typeface="+mn-lt"/>
                <a:ea typeface="+mn-ea"/>
                <a:cs typeface="+mn-cs"/>
              </a:rPr>
              <a:t>Обморожения </a:t>
            </a:r>
            <a:r>
              <a:rPr kumimoji="0" lang="en-US" sz="2000" b="1" i="0" u="none" strike="noStrike" kern="1200" cap="none" spc="0" normalizeH="0" baseline="0" noProof="0" dirty="0" smtClean="0">
                <a:ln>
                  <a:noFill/>
                </a:ln>
                <a:solidFill>
                  <a:srgbClr val="FF0000"/>
                </a:solidFill>
                <a:effectLst/>
                <a:uLnTx/>
                <a:uFillTx/>
                <a:latin typeface="+mn-lt"/>
                <a:ea typeface="+mn-ea"/>
                <a:cs typeface="+mn-cs"/>
              </a:rPr>
              <a:t>I </a:t>
            </a:r>
            <a:r>
              <a:rPr kumimoji="0" lang="ru-RU" sz="2000" b="1" i="0" u="none" strike="noStrike" kern="1200" cap="none" spc="0" normalizeH="0" baseline="0" noProof="0" dirty="0" smtClean="0">
                <a:ln>
                  <a:noFill/>
                </a:ln>
                <a:solidFill>
                  <a:srgbClr val="FF0000"/>
                </a:solidFill>
                <a:effectLst/>
                <a:uLnTx/>
                <a:uFillTx/>
                <a:latin typeface="+mn-lt"/>
                <a:ea typeface="+mn-ea"/>
                <a:cs typeface="+mn-cs"/>
              </a:rPr>
              <a:t>степени</a:t>
            </a:r>
            <a:endParaRPr kumimoji="0" lang="ru-RU" sz="2000" b="1" i="0" u="none" strike="noStrike" kern="1200" cap="none" spc="0" normalizeH="0" baseline="0" noProof="0" dirty="0" smtClean="0">
              <a:ln>
                <a:noFill/>
              </a:ln>
              <a:solidFill>
                <a:srgbClr val="FF0000"/>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anose="02040502050405020303" pitchFamily="18" charset="0"/>
              <a:buNone/>
              <a:defRPr/>
            </a:pPr>
            <a:r>
              <a:rPr kumimoji="0" lang="ru-RU" sz="2000" b="1" i="0" u="none" strike="noStrike" kern="1200" cap="none" spc="0" normalizeH="0" baseline="0" noProof="0" dirty="0" smtClean="0">
                <a:ln>
                  <a:noFill/>
                </a:ln>
                <a:solidFill>
                  <a:schemeClr val="tx2"/>
                </a:solidFill>
                <a:effectLst/>
                <a:uLnTx/>
                <a:uFillTx/>
                <a:latin typeface="+mn-lt"/>
                <a:ea typeface="+mn-ea"/>
                <a:cs typeface="+mn-cs"/>
              </a:rPr>
              <a:t>Обморожения </a:t>
            </a:r>
            <a:r>
              <a:rPr kumimoji="0" lang="en-US" sz="2000" b="1" i="0" u="none" strike="noStrike" kern="1200" cap="none" spc="0" normalizeH="0" baseline="0" noProof="0" dirty="0">
                <a:ln>
                  <a:noFill/>
                </a:ln>
                <a:solidFill>
                  <a:srgbClr val="FF0000"/>
                </a:solidFill>
                <a:effectLst/>
                <a:uLnTx/>
                <a:uFillTx/>
                <a:latin typeface="+mn-lt"/>
                <a:ea typeface="+mn-ea"/>
                <a:cs typeface="+mn-cs"/>
              </a:rPr>
              <a:t>II </a:t>
            </a:r>
            <a:r>
              <a:rPr kumimoji="0" lang="ru-RU" sz="2000" b="1" i="0" u="none" strike="noStrike" kern="1200" cap="none" spc="0" normalizeH="0" baseline="0" noProof="0" dirty="0">
                <a:ln>
                  <a:noFill/>
                </a:ln>
                <a:solidFill>
                  <a:srgbClr val="FF0000"/>
                </a:solidFill>
                <a:effectLst/>
                <a:uLnTx/>
                <a:uFillTx/>
                <a:latin typeface="+mn-lt"/>
                <a:ea typeface="+mn-ea"/>
                <a:cs typeface="+mn-cs"/>
              </a:rPr>
              <a:t>степени </a:t>
            </a:r>
            <a:endParaRPr kumimoji="0" lang="ru-RU" sz="2000" b="1" i="0" u="none" strike="noStrike" kern="1200" cap="none" spc="0" normalizeH="0" baseline="0" noProof="0" dirty="0" smtClean="0">
              <a:ln>
                <a:noFill/>
              </a:ln>
              <a:solidFill>
                <a:srgbClr val="FF0000"/>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anose="02040502050405020303" pitchFamily="18" charset="0"/>
              <a:buNone/>
              <a:defRPr/>
            </a:pPr>
            <a:r>
              <a:rPr kumimoji="0" lang="ru-RU" sz="2000" b="1" i="0" u="none" strike="noStrike" kern="1200" cap="none" spc="0" normalizeH="0" baseline="0" noProof="0" dirty="0">
                <a:ln>
                  <a:noFill/>
                </a:ln>
                <a:solidFill>
                  <a:schemeClr val="tx2"/>
                </a:solidFill>
                <a:effectLst/>
                <a:uLnTx/>
                <a:uFillTx/>
                <a:latin typeface="+mn-lt"/>
                <a:ea typeface="+mn-ea"/>
                <a:cs typeface="+mn-cs"/>
              </a:rPr>
              <a:t>О</a:t>
            </a:r>
            <a:r>
              <a:rPr kumimoji="0" lang="ru-RU" sz="2000" b="1" i="0" u="none" strike="noStrike" kern="1200" cap="none" spc="0" normalizeH="0" baseline="0" noProof="0" dirty="0" smtClean="0">
                <a:ln>
                  <a:noFill/>
                </a:ln>
                <a:solidFill>
                  <a:schemeClr val="tx2"/>
                </a:solidFill>
                <a:effectLst/>
                <a:uLnTx/>
                <a:uFillTx/>
                <a:latin typeface="+mn-lt"/>
                <a:ea typeface="+mn-ea"/>
                <a:cs typeface="+mn-cs"/>
              </a:rPr>
              <a:t>бморожения </a:t>
            </a:r>
            <a:r>
              <a:rPr kumimoji="0" lang="en-US" sz="2000" b="1" i="0" u="none" strike="noStrike" kern="1200" cap="none" spc="0" normalizeH="0" baseline="0" noProof="0" dirty="0">
                <a:ln>
                  <a:noFill/>
                </a:ln>
                <a:solidFill>
                  <a:srgbClr val="FF0000"/>
                </a:solidFill>
                <a:effectLst/>
                <a:uLnTx/>
                <a:uFillTx/>
                <a:latin typeface="+mn-lt"/>
                <a:ea typeface="+mn-ea"/>
                <a:cs typeface="+mn-cs"/>
              </a:rPr>
              <a:t>III </a:t>
            </a:r>
            <a:r>
              <a:rPr kumimoji="0" lang="ru-RU" sz="2000" b="1" i="0" u="none" strike="noStrike" kern="1200" cap="none" spc="0" normalizeH="0" baseline="0" noProof="0" dirty="0">
                <a:ln>
                  <a:noFill/>
                </a:ln>
                <a:solidFill>
                  <a:srgbClr val="FF0000"/>
                </a:solidFill>
                <a:effectLst/>
                <a:uLnTx/>
                <a:uFillTx/>
                <a:latin typeface="+mn-lt"/>
                <a:ea typeface="+mn-ea"/>
                <a:cs typeface="+mn-cs"/>
              </a:rPr>
              <a:t>степени </a:t>
            </a:r>
            <a:endParaRPr kumimoji="0" lang="ru-RU" sz="2000" b="1" i="0" u="none" strike="noStrike" kern="1200" cap="none" spc="0" normalizeH="0" baseline="0" noProof="0" dirty="0" smtClean="0">
              <a:ln>
                <a:noFill/>
              </a:ln>
              <a:solidFill>
                <a:srgbClr val="FF0000"/>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anose="02040502050405020303" pitchFamily="18" charset="0"/>
              <a:buNone/>
              <a:defRPr/>
            </a:pPr>
            <a:r>
              <a:rPr kumimoji="0" lang="ru-RU" sz="2000" b="1" i="0" u="none" strike="noStrike" kern="1200" cap="none" spc="0" normalizeH="0" baseline="0" noProof="0" dirty="0" smtClean="0">
                <a:ln>
                  <a:noFill/>
                </a:ln>
                <a:solidFill>
                  <a:schemeClr val="tx2"/>
                </a:solidFill>
                <a:effectLst/>
                <a:uLnTx/>
                <a:uFillTx/>
                <a:latin typeface="+mn-lt"/>
                <a:ea typeface="+mn-ea"/>
                <a:cs typeface="+mn-cs"/>
              </a:rPr>
              <a:t>Обморожения </a:t>
            </a:r>
            <a:r>
              <a:rPr kumimoji="0" lang="en-US" sz="2000" b="1" i="0" u="none" strike="noStrike" kern="1200" cap="none" spc="0" normalizeH="0" baseline="0" noProof="0" dirty="0">
                <a:ln>
                  <a:noFill/>
                </a:ln>
                <a:solidFill>
                  <a:srgbClr val="FF0000"/>
                </a:solidFill>
                <a:effectLst/>
                <a:uLnTx/>
                <a:uFillTx/>
                <a:latin typeface="+mn-lt"/>
                <a:ea typeface="+mn-ea"/>
                <a:cs typeface="+mn-cs"/>
              </a:rPr>
              <a:t>IV </a:t>
            </a:r>
            <a:r>
              <a:rPr kumimoji="0" lang="ru-RU" sz="2000" b="1" i="0" u="none" strike="noStrike" kern="1200" cap="none" spc="0" normalizeH="0" baseline="0" noProof="0" dirty="0">
                <a:ln>
                  <a:noFill/>
                </a:ln>
                <a:solidFill>
                  <a:srgbClr val="FF0000"/>
                </a:solidFill>
                <a:effectLst/>
                <a:uLnTx/>
                <a:uFillTx/>
                <a:latin typeface="+mn-lt"/>
                <a:ea typeface="+mn-ea"/>
                <a:cs typeface="+mn-cs"/>
              </a:rPr>
              <a:t>степени</a:t>
            </a:r>
            <a:endParaRPr kumimoji="0" lang="ru-RU" sz="2000" b="1" i="0" u="none" strike="noStrike" kern="1200" cap="none" spc="0" normalizeH="0" baseline="0" noProof="0" dirty="0" smtClean="0">
              <a:ln>
                <a:noFill/>
              </a:ln>
              <a:solidFill>
                <a:srgbClr val="FF0000"/>
              </a:solidFill>
              <a:effectLst/>
              <a:uLnTx/>
              <a:uFillTx/>
              <a:latin typeface="+mn-lt"/>
              <a:ea typeface="+mn-ea"/>
              <a:cs typeface="+mn-cs"/>
            </a:endParaRPr>
          </a:p>
        </p:txBody>
      </p:sp>
      <p:pic>
        <p:nvPicPr>
          <p:cNvPr id="9220" name="Рисунок 3"/>
          <p:cNvPicPr>
            <a:picLocks noChangeAspect="1"/>
          </p:cNvPicPr>
          <p:nvPr/>
        </p:nvPicPr>
        <p:blipFill>
          <a:blip r:embed="rId1"/>
          <a:stretch>
            <a:fillRect/>
          </a:stretch>
        </p:blipFill>
        <p:spPr>
          <a:xfrm>
            <a:off x="4211638" y="3609975"/>
            <a:ext cx="4932362" cy="3248025"/>
          </a:xfrm>
          <a:prstGeom prst="rect">
            <a:avLst/>
          </a:prstGeom>
          <a:noFill/>
          <a:ln w="9525">
            <a:noFill/>
          </a:ln>
        </p:spPr>
      </p:pic>
      <p:pic>
        <p:nvPicPr>
          <p:cNvPr id="9221" name="Рисунок 4"/>
          <p:cNvPicPr>
            <a:picLocks noChangeAspect="1"/>
          </p:cNvPicPr>
          <p:nvPr/>
        </p:nvPicPr>
        <p:blipFill>
          <a:blip r:embed="rId2"/>
          <a:stretch>
            <a:fillRect/>
          </a:stretch>
        </p:blipFill>
        <p:spPr>
          <a:xfrm>
            <a:off x="6543675" y="915988"/>
            <a:ext cx="2568575" cy="2693987"/>
          </a:xfrm>
          <a:prstGeom prst="rect">
            <a:avLst/>
          </a:prstGeom>
          <a:noFill/>
          <a:ln w="9525">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1588667" y="188640"/>
            <a:ext cx="5966666" cy="1152128"/>
          </a:xfrm>
          <a:noFill/>
          <a:ln>
            <a:noFill/>
          </a:ln>
          <a:scene3d>
            <a:camera prst="orthographicFront"/>
            <a:lightRig rig="balanced" dir="t"/>
          </a:scene3d>
          <a:sp3d prstMaterial="plastic"/>
        </p:spPr>
        <p:txBody>
          <a:bodyPr vert="horz" lIns="91440" tIns="45720" rIns="91440" bIns="45720" rtlCol="0" anchor="b" anchorCtr="0">
            <a:noAutofit/>
          </a:bodyPr>
          <a:lstStyle/>
          <a:p>
            <a:pPr marL="320040" marR="0" lvl="0" indent="-320040" algn="ctr" defTabSz="914400" rtl="0" eaLnBrk="1" fontAlgn="auto" latinLnBrk="0" hangingPunct="1">
              <a:lnSpc>
                <a:spcPct val="100000"/>
              </a:lnSpc>
              <a:spcBef>
                <a:spcPct val="0"/>
              </a:spcBef>
              <a:spcAft>
                <a:spcPts val="0"/>
              </a:spcAft>
              <a:buClr>
                <a:schemeClr val="accent6">
                  <a:lumMod val="75000"/>
                </a:schemeClr>
              </a:buClr>
              <a:buSzPct val="128000"/>
              <a:buFont typeface="Georgia" panose="02040502050405020303" pitchFamily="18" charset="0"/>
              <a:buChar char="*"/>
              <a:defRPr/>
            </a:pPr>
            <a:r>
              <a:rPr kumimoji="0" lang="ru-RU" sz="4600" b="1" i="0" u="none" strike="noStrike" kern="1200" cap="none" spc="0" normalizeH="0" baseline="0" noProof="0" dirty="0" smtClean="0">
                <a:ln>
                  <a:noFill/>
                </a:ln>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uLnTx/>
                <a:uFillTx/>
                <a:latin typeface="+mj-lt"/>
                <a:ea typeface="+mj-ea"/>
                <a:cs typeface="+mj-cs"/>
              </a:rPr>
              <a:t>Степени обморожения</a:t>
            </a:r>
            <a:endParaRPr kumimoji="0" lang="ru-RU" sz="4600" b="1" i="0" u="none" strike="noStrike" kern="1200" cap="none" spc="0" normalizeH="0" baseline="0" noProof="0" dirty="0">
              <a:ln>
                <a:noFill/>
              </a:ln>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uLnTx/>
              <a:uFillTx/>
              <a:latin typeface="+mj-lt"/>
              <a:ea typeface="+mj-ea"/>
              <a:cs typeface="+mj-cs"/>
            </a:endParaRPr>
          </a:p>
        </p:txBody>
      </p:sp>
      <p:sp>
        <p:nvSpPr>
          <p:cNvPr id="3" name="Текст 2"/>
          <p:cNvSpPr>
            <a:spLocks noGrp="1"/>
          </p:cNvSpPr>
          <p:nvPr>
            <p:ph type="body" idx="1"/>
          </p:nvPr>
        </p:nvSpPr>
        <p:spPr>
          <a:xfrm>
            <a:off x="0" y="1628775"/>
            <a:ext cx="5580063" cy="3529013"/>
          </a:xfrm>
        </p:spPr>
        <p:txBody>
          <a:bodyPr vert="horz" wrap="square" lIns="91440" tIns="45720" rIns="91440" bIns="45720" numCol="1" rtlCol="0" anchor="t" anchorCtr="0" compatLnSpc="1">
            <a:normAutofit/>
          </a:bodyPr>
          <a:lstStyle/>
          <a:p>
            <a:pPr marL="0" marR="0" lvl="0" indent="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anose="02040502050405020303" pitchFamily="18" charset="0"/>
              <a:buNone/>
              <a:defRPr/>
            </a:pPr>
            <a:r>
              <a:rPr kumimoji="0" lang="ru-RU" sz="2000" b="0" i="0" u="none" strike="noStrike" kern="1200" cap="none" spc="0" normalizeH="0" baseline="0" noProof="0" dirty="0">
                <a:ln>
                  <a:noFill/>
                </a:ln>
                <a:solidFill>
                  <a:schemeClr val="tx2"/>
                </a:solidFill>
                <a:effectLst/>
                <a:uLnTx/>
                <a:uFillTx/>
                <a:latin typeface="+mn-lt"/>
                <a:ea typeface="+mn-ea"/>
                <a:cs typeface="+mn-cs"/>
              </a:rPr>
              <a:t>Обморожение </a:t>
            </a:r>
            <a:r>
              <a:rPr kumimoji="0" lang="ru-RU" sz="2000" b="0" i="0" u="none" strike="noStrike" kern="1200" cap="none" spc="0" normalizeH="0" baseline="0" noProof="0" dirty="0">
                <a:ln>
                  <a:noFill/>
                </a:ln>
                <a:solidFill>
                  <a:schemeClr val="accent6"/>
                </a:solidFill>
                <a:effectLst/>
                <a:uLnTx/>
                <a:uFillTx/>
                <a:latin typeface="+mn-lt"/>
                <a:ea typeface="+mn-ea"/>
                <a:cs typeface="+mn-cs"/>
              </a:rPr>
              <a:t>I степени </a:t>
            </a:r>
            <a:r>
              <a:rPr kumimoji="0" lang="ru-RU" sz="2000" b="0" i="0" u="none" strike="noStrike" kern="1200" cap="none" spc="0" normalizeH="0" baseline="0" noProof="0" dirty="0">
                <a:ln>
                  <a:noFill/>
                </a:ln>
                <a:solidFill>
                  <a:schemeClr val="tx2"/>
                </a:solidFill>
                <a:effectLst/>
                <a:uLnTx/>
                <a:uFillTx/>
                <a:latin typeface="+mn-lt"/>
                <a:ea typeface="+mn-ea"/>
                <a:cs typeface="+mn-cs"/>
              </a:rPr>
              <a:t>(наиболее лёгкое) обычно наступает при непродолжительном воздействии холода. Поражённый участок кожи бледный, после согревания покрасневший, в некоторых случаях имеет багрово-красный оттенок; развивается отёк. Омертвения кожи не возникает. К концу недели после обморожения иногда наблюдается незначительное шелушение кожи. Полное выздоровление наступает к 5 - 7 дню после обморожения</a:t>
            </a:r>
            <a:r>
              <a:rPr kumimoji="0" lang="ru-RU" sz="2000" b="0" i="0" u="none" strike="noStrike" kern="1200" cap="none" spc="0" normalizeH="0" baseline="0" noProof="0" dirty="0" smtClean="0">
                <a:ln>
                  <a:noFill/>
                </a:ln>
                <a:solidFill>
                  <a:schemeClr val="tx2"/>
                </a:solidFill>
                <a:effectLst/>
                <a:uLnTx/>
                <a:uFillTx/>
                <a:latin typeface="+mn-lt"/>
                <a:ea typeface="+mn-ea"/>
                <a:cs typeface="+mn-cs"/>
              </a:rPr>
              <a:t>.</a:t>
            </a:r>
            <a:endParaRPr kumimoji="0" lang="ru-RU" sz="2000" b="0" i="0" u="none" strike="noStrike" kern="1200" cap="none" spc="0" normalizeH="0" baseline="0" noProof="0" dirty="0">
              <a:ln>
                <a:noFill/>
              </a:ln>
              <a:solidFill>
                <a:schemeClr val="tx2"/>
              </a:solidFill>
              <a:effectLst/>
              <a:uLnTx/>
              <a:uFillTx/>
              <a:latin typeface="+mn-lt"/>
              <a:ea typeface="+mn-ea"/>
              <a:cs typeface="+mn-cs"/>
            </a:endParaRPr>
          </a:p>
        </p:txBody>
      </p:sp>
      <p:sp>
        <p:nvSpPr>
          <p:cNvPr id="10244" name="Прямоугольник 3"/>
          <p:cNvSpPr/>
          <p:nvPr/>
        </p:nvSpPr>
        <p:spPr>
          <a:xfrm>
            <a:off x="4572000" y="4826000"/>
            <a:ext cx="4572000" cy="2032000"/>
          </a:xfrm>
          <a:prstGeom prst="rect">
            <a:avLst/>
          </a:prstGeom>
          <a:noFill/>
          <a:ln w="9525">
            <a:noFill/>
          </a:ln>
        </p:spPr>
        <p:txBody>
          <a:bodyPr>
            <a:spAutoFit/>
          </a:bodyPr>
          <a:p>
            <a:r>
              <a:rPr lang="ru-RU" altLang="ru-RU" dirty="0">
                <a:latin typeface="Trebuchet MS" panose="020B0603020202020204" pitchFamily="34" charset="0"/>
              </a:rPr>
              <a:t>Первые признаки такого обморожения – чувство жжения, покалывания с последующим онемением поражённого участка. Затем появляются кожный зуд и боли, которые могут быть и незначительными, и резко выраженными.</a:t>
            </a:r>
            <a:endParaRPr lang="ru-RU" altLang="ru-RU" dirty="0">
              <a:latin typeface="Trebuchet MS" panose="020B0603020202020204" pitchFamily="34" charset="0"/>
            </a:endParaRPr>
          </a:p>
        </p:txBody>
      </p:sp>
      <p:pic>
        <p:nvPicPr>
          <p:cNvPr id="10245" name="Рисунок 5"/>
          <p:cNvPicPr>
            <a:picLocks noChangeAspect="1"/>
          </p:cNvPicPr>
          <p:nvPr/>
        </p:nvPicPr>
        <p:blipFill>
          <a:blip r:embed="rId1"/>
          <a:stretch>
            <a:fillRect/>
          </a:stretch>
        </p:blipFill>
        <p:spPr>
          <a:xfrm>
            <a:off x="0" y="5138738"/>
            <a:ext cx="4572000" cy="1700212"/>
          </a:xfrm>
          <a:prstGeom prst="rect">
            <a:avLst/>
          </a:prstGeom>
          <a:noFill/>
          <a:ln w="9525">
            <a:noFill/>
          </a:ln>
        </p:spPr>
      </p:pic>
      <p:pic>
        <p:nvPicPr>
          <p:cNvPr id="10246" name="Рисунок 6"/>
          <p:cNvPicPr>
            <a:picLocks noChangeAspect="1"/>
          </p:cNvPicPr>
          <p:nvPr/>
        </p:nvPicPr>
        <p:blipFill>
          <a:blip r:embed="rId2"/>
          <a:stretch>
            <a:fillRect/>
          </a:stretch>
        </p:blipFill>
        <p:spPr>
          <a:xfrm>
            <a:off x="5364163" y="1412875"/>
            <a:ext cx="3743325" cy="2952750"/>
          </a:xfrm>
          <a:prstGeom prst="rect">
            <a:avLst/>
          </a:prstGeom>
          <a:noFill/>
          <a:ln w="9525">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1403648" y="116632"/>
            <a:ext cx="5112568" cy="1296144"/>
          </a:xfrm>
          <a:noFill/>
          <a:ln>
            <a:noFill/>
          </a:ln>
          <a:scene3d>
            <a:camera prst="orthographicFront"/>
            <a:lightRig rig="balanced" dir="t"/>
          </a:scene3d>
          <a:sp3d prstMaterial="plastic"/>
        </p:spPr>
        <p:txBody>
          <a:bodyPr vert="horz" lIns="91440" tIns="45720" rIns="91440" bIns="45720" rtlCol="0" anchor="b" anchorCtr="0">
            <a:noAutofit/>
          </a:bodyPr>
          <a:lstStyle/>
          <a:p>
            <a:pPr marL="320040" marR="0" lvl="0" indent="-320040" algn="ctr" defTabSz="914400" rtl="0" eaLnBrk="1" fontAlgn="auto" latinLnBrk="0" hangingPunct="1">
              <a:lnSpc>
                <a:spcPct val="100000"/>
              </a:lnSpc>
              <a:spcBef>
                <a:spcPct val="0"/>
              </a:spcBef>
              <a:spcAft>
                <a:spcPts val="0"/>
              </a:spcAft>
              <a:buClr>
                <a:schemeClr val="accent6">
                  <a:lumMod val="75000"/>
                </a:schemeClr>
              </a:buClr>
              <a:buSzPct val="128000"/>
              <a:buFont typeface="Georgia" panose="02040502050405020303" pitchFamily="18" charset="0"/>
              <a:buChar char="*"/>
              <a:defRPr/>
            </a:pPr>
            <a:r>
              <a:rPr kumimoji="0" lang="ru-RU" sz="4600" b="1" i="0" u="none" strike="noStrike" kern="1200" cap="none" spc="0" normalizeH="0" baseline="0" noProof="0" dirty="0">
                <a:ln>
                  <a:noFill/>
                </a:ln>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uLnTx/>
                <a:uFillTx/>
                <a:latin typeface="+mj-lt"/>
                <a:ea typeface="+mj-ea"/>
                <a:cs typeface="+mj-cs"/>
              </a:rPr>
              <a:t>Степени обморожения</a:t>
            </a:r>
            <a:endParaRPr kumimoji="0" lang="ru-RU" sz="4600" b="1" i="0" u="none" strike="noStrike" kern="1200" cap="none" spc="0" normalizeH="0" baseline="0" noProof="0" dirty="0">
              <a:ln>
                <a:noFill/>
              </a:ln>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uLnTx/>
              <a:uFillTx/>
              <a:latin typeface="+mj-lt"/>
              <a:ea typeface="+mj-ea"/>
              <a:cs typeface="+mj-cs"/>
            </a:endParaRPr>
          </a:p>
        </p:txBody>
      </p:sp>
      <p:sp>
        <p:nvSpPr>
          <p:cNvPr id="3" name="Текст 2"/>
          <p:cNvSpPr>
            <a:spLocks noGrp="1"/>
          </p:cNvSpPr>
          <p:nvPr>
            <p:ph type="body" idx="1"/>
          </p:nvPr>
        </p:nvSpPr>
        <p:spPr>
          <a:xfrm>
            <a:off x="0" y="1484313"/>
            <a:ext cx="5508625" cy="5976938"/>
          </a:xfrm>
        </p:spPr>
        <p:txBody>
          <a:bodyPr vert="horz" wrap="square" lIns="91440" tIns="45720" rIns="91440" bIns="45720" numCol="1" rtlCol="0" anchor="t" anchorCtr="0" compatLnSpc="1">
            <a:normAutofit/>
          </a:bodyPr>
          <a:lstStyle/>
          <a:p>
            <a:pPr marL="0" marR="0" lvl="0" indent="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anose="02040502050405020303" pitchFamily="18" charset="0"/>
              <a:buNone/>
              <a:defRPr/>
            </a:pPr>
            <a:r>
              <a:rPr kumimoji="0" lang="ru-RU" sz="2000" b="0" i="0" u="none" strike="noStrike" kern="1200" cap="none" spc="0" normalizeH="0" baseline="0" noProof="0" dirty="0">
                <a:ln>
                  <a:noFill/>
                </a:ln>
                <a:solidFill>
                  <a:schemeClr val="tx2"/>
                </a:solidFill>
                <a:effectLst/>
                <a:uLnTx/>
                <a:uFillTx/>
                <a:latin typeface="+mn-lt"/>
                <a:ea typeface="+mn-ea"/>
                <a:cs typeface="+mn-cs"/>
              </a:rPr>
              <a:t>Обморожение </a:t>
            </a:r>
            <a:r>
              <a:rPr kumimoji="0" lang="ru-RU" sz="2000" b="0" i="0" u="none" strike="noStrike" kern="1200" cap="none" spc="0" normalizeH="0" baseline="0" noProof="0" dirty="0">
                <a:ln>
                  <a:noFill/>
                </a:ln>
                <a:solidFill>
                  <a:schemeClr val="accent6"/>
                </a:solidFill>
                <a:effectLst/>
                <a:uLnTx/>
                <a:uFillTx/>
                <a:latin typeface="+mn-lt"/>
                <a:ea typeface="+mn-ea"/>
                <a:cs typeface="+mn-cs"/>
              </a:rPr>
              <a:t>II степени </a:t>
            </a:r>
            <a:r>
              <a:rPr kumimoji="0" lang="ru-RU" sz="2000" b="0" i="0" u="none" strike="noStrike" kern="1200" cap="none" spc="0" normalizeH="0" baseline="0" noProof="0" dirty="0">
                <a:ln>
                  <a:noFill/>
                </a:ln>
                <a:solidFill>
                  <a:schemeClr val="tx2"/>
                </a:solidFill>
                <a:effectLst/>
                <a:uLnTx/>
                <a:uFillTx/>
                <a:latin typeface="+mn-lt"/>
                <a:ea typeface="+mn-ea"/>
                <a:cs typeface="+mn-cs"/>
              </a:rPr>
              <a:t>возникает при более продолжительном воздействии холода. В начальном периоде имеется побледнение, похолодание, утрата чувствительности, но эти явления наблюдаются при всех степенях обморожения. Поэтому наиболее </a:t>
            </a:r>
            <a:r>
              <a:rPr kumimoji="0" lang="ru-RU" sz="2000" b="0" i="0" u="none" strike="noStrike" kern="1200" cap="none" spc="0" normalizeH="0" baseline="0" noProof="0" dirty="0">
                <a:ln>
                  <a:noFill/>
                </a:ln>
                <a:solidFill>
                  <a:schemeClr val="accent6"/>
                </a:solidFill>
                <a:effectLst/>
                <a:uLnTx/>
                <a:uFillTx/>
                <a:latin typeface="+mn-lt"/>
                <a:ea typeface="+mn-ea"/>
                <a:cs typeface="+mn-cs"/>
              </a:rPr>
              <a:t>характерный признак – образование в первые дни после травмы пузырей, наполненных прозрачным содержимым</a:t>
            </a:r>
            <a:r>
              <a:rPr kumimoji="0" lang="ru-RU" sz="2000" b="0" i="0" u="none" strike="noStrike" kern="1200" cap="none" spc="0" normalizeH="0" baseline="0" noProof="0" dirty="0">
                <a:ln>
                  <a:noFill/>
                </a:ln>
                <a:solidFill>
                  <a:schemeClr val="tx2"/>
                </a:solidFill>
                <a:effectLst/>
                <a:uLnTx/>
                <a:uFillTx/>
                <a:latin typeface="+mn-lt"/>
                <a:ea typeface="+mn-ea"/>
                <a:cs typeface="+mn-cs"/>
              </a:rPr>
              <a:t>. Полное восстановление целостности кожного покрова происходит в течение 1 – 2 недель, грануляции и рубцы не образуются. При обморожении II степени после согревания боли интенсивнее и продолжительнее, чем при обморожении I степени, беспокоят кожный зуд, жжение.</a:t>
            </a:r>
            <a:endParaRPr kumimoji="0" lang="ru-RU" sz="2000" b="0" i="0" u="none" strike="noStrike" kern="1200" cap="none" spc="0" normalizeH="0" baseline="0" noProof="0" dirty="0">
              <a:ln>
                <a:noFill/>
              </a:ln>
              <a:solidFill>
                <a:schemeClr val="tx2"/>
              </a:solidFill>
              <a:effectLst/>
              <a:uLnTx/>
              <a:uFillTx/>
              <a:latin typeface="+mn-lt"/>
              <a:ea typeface="+mn-ea"/>
              <a:cs typeface="+mn-cs"/>
            </a:endParaRPr>
          </a:p>
        </p:txBody>
      </p:sp>
      <p:pic>
        <p:nvPicPr>
          <p:cNvPr id="11268" name="Рисунок 3"/>
          <p:cNvPicPr>
            <a:picLocks noChangeAspect="1"/>
          </p:cNvPicPr>
          <p:nvPr/>
        </p:nvPicPr>
        <p:blipFill>
          <a:blip r:embed="rId1"/>
          <a:stretch>
            <a:fillRect/>
          </a:stretch>
        </p:blipFill>
        <p:spPr>
          <a:xfrm>
            <a:off x="5135563" y="1412875"/>
            <a:ext cx="4008437" cy="3006725"/>
          </a:xfrm>
          <a:prstGeom prst="rect">
            <a:avLst/>
          </a:prstGeom>
          <a:noFill/>
          <a:ln w="9525">
            <a:noFill/>
          </a:ln>
        </p:spPr>
      </p:pic>
      <p:pic>
        <p:nvPicPr>
          <p:cNvPr id="11269" name="Рисунок 4"/>
          <p:cNvPicPr>
            <a:picLocks noChangeAspect="1"/>
          </p:cNvPicPr>
          <p:nvPr/>
        </p:nvPicPr>
        <p:blipFill>
          <a:blip r:embed="rId2"/>
          <a:stretch>
            <a:fillRect/>
          </a:stretch>
        </p:blipFill>
        <p:spPr>
          <a:xfrm>
            <a:off x="5411788" y="4043363"/>
            <a:ext cx="3732212" cy="2798762"/>
          </a:xfrm>
          <a:prstGeom prst="rect">
            <a:avLst/>
          </a:prstGeom>
          <a:noFill/>
          <a:ln w="9525">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1331640" y="15489"/>
            <a:ext cx="5966666" cy="1397287"/>
          </a:xfrm>
          <a:noFill/>
          <a:ln>
            <a:noFill/>
          </a:ln>
          <a:scene3d>
            <a:camera prst="orthographicFront"/>
            <a:lightRig rig="balanced" dir="t"/>
          </a:scene3d>
          <a:sp3d prstMaterial="plastic"/>
        </p:spPr>
        <p:txBody>
          <a:bodyPr vert="horz" lIns="91440" tIns="45720" rIns="91440" bIns="45720" rtlCol="0" anchor="b" anchorCtr="0">
            <a:noAutofit/>
          </a:bodyPr>
          <a:lstStyle/>
          <a:p>
            <a:pPr marL="320040" marR="0" lvl="0" indent="-320040" algn="ctr" defTabSz="914400" rtl="0" eaLnBrk="1" fontAlgn="auto" latinLnBrk="0" hangingPunct="1">
              <a:lnSpc>
                <a:spcPct val="100000"/>
              </a:lnSpc>
              <a:spcBef>
                <a:spcPct val="0"/>
              </a:spcBef>
              <a:spcAft>
                <a:spcPts val="0"/>
              </a:spcAft>
              <a:buClr>
                <a:schemeClr val="accent6">
                  <a:lumMod val="75000"/>
                </a:schemeClr>
              </a:buClr>
              <a:buSzPct val="128000"/>
              <a:buFont typeface="Georgia" panose="02040502050405020303" pitchFamily="18" charset="0"/>
              <a:buChar char="*"/>
              <a:defRPr/>
            </a:pPr>
            <a:r>
              <a:rPr kumimoji="0" lang="ru-RU" sz="4600" b="1" i="0" u="none" strike="noStrike" kern="1200" cap="none" spc="0" normalizeH="0" baseline="0" noProof="0" dirty="0">
                <a:ln>
                  <a:noFill/>
                </a:ln>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uLnTx/>
                <a:uFillTx/>
                <a:latin typeface="+mj-lt"/>
                <a:ea typeface="+mj-ea"/>
                <a:cs typeface="+mj-cs"/>
              </a:rPr>
              <a:t>Степени обморожения</a:t>
            </a:r>
            <a:endParaRPr kumimoji="0" lang="ru-RU" sz="4600" b="1" i="0" u="none" strike="noStrike" kern="1200" cap="none" spc="0" normalizeH="0" baseline="0" noProof="0" dirty="0">
              <a:ln>
                <a:noFill/>
              </a:ln>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uLnTx/>
              <a:uFillTx/>
              <a:latin typeface="+mj-lt"/>
              <a:ea typeface="+mj-ea"/>
              <a:cs typeface="+mj-cs"/>
            </a:endParaRPr>
          </a:p>
        </p:txBody>
      </p:sp>
      <p:sp>
        <p:nvSpPr>
          <p:cNvPr id="3" name="Текст 2"/>
          <p:cNvSpPr>
            <a:spLocks noGrp="1"/>
          </p:cNvSpPr>
          <p:nvPr>
            <p:ph type="body" idx="1"/>
          </p:nvPr>
        </p:nvSpPr>
        <p:spPr>
          <a:xfrm>
            <a:off x="22225" y="1484313"/>
            <a:ext cx="5413375" cy="5545138"/>
          </a:xfrm>
        </p:spPr>
        <p:txBody>
          <a:bodyPr vert="horz" wrap="square" lIns="91440" tIns="45720" rIns="91440" bIns="45720" numCol="1" rtlCol="0" anchor="t" anchorCtr="0" compatLnSpc="1">
            <a:normAutofit lnSpcReduction="10000"/>
          </a:bodyPr>
          <a:lstStyle/>
          <a:p>
            <a:pPr marL="0" marR="0" lvl="0" indent="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anose="02040502050405020303" pitchFamily="18" charset="0"/>
              <a:buNone/>
              <a:defRPr/>
            </a:pPr>
            <a:r>
              <a:rPr kumimoji="0" lang="ru-RU" sz="2000" b="0" i="0" u="none" strike="noStrike" kern="1200" cap="none" spc="0" normalizeH="0" baseline="0" noProof="0" dirty="0">
                <a:ln>
                  <a:noFill/>
                </a:ln>
                <a:solidFill>
                  <a:schemeClr val="tx2"/>
                </a:solidFill>
                <a:effectLst/>
                <a:uLnTx/>
                <a:uFillTx/>
                <a:latin typeface="+mn-lt"/>
                <a:ea typeface="+mn-ea"/>
                <a:cs typeface="+mn-cs"/>
              </a:rPr>
              <a:t>При обморожении </a:t>
            </a:r>
            <a:r>
              <a:rPr kumimoji="0" lang="ru-RU" sz="2000" b="0" i="0" u="none" strike="noStrike" kern="1200" cap="none" spc="0" normalizeH="0" baseline="0" noProof="0" dirty="0">
                <a:ln>
                  <a:noFill/>
                </a:ln>
                <a:solidFill>
                  <a:schemeClr val="accent6"/>
                </a:solidFill>
                <a:effectLst/>
                <a:uLnTx/>
                <a:uFillTx/>
                <a:latin typeface="+mn-lt"/>
                <a:ea typeface="+mn-ea"/>
                <a:cs typeface="+mn-cs"/>
              </a:rPr>
              <a:t>III степени </a:t>
            </a:r>
            <a:r>
              <a:rPr kumimoji="0" lang="ru-RU" sz="2000" b="0" i="0" u="none" strike="noStrike" kern="1200" cap="none" spc="0" normalizeH="0" baseline="0" noProof="0" dirty="0">
                <a:ln>
                  <a:noFill/>
                </a:ln>
                <a:solidFill>
                  <a:schemeClr val="tx2"/>
                </a:solidFill>
                <a:effectLst/>
                <a:uLnTx/>
                <a:uFillTx/>
                <a:latin typeface="+mn-lt"/>
                <a:ea typeface="+mn-ea"/>
                <a:cs typeface="+mn-cs"/>
              </a:rPr>
              <a:t>продолжительность периода </a:t>
            </a:r>
            <a:r>
              <a:rPr kumimoji="0" lang="ru-RU" sz="2000" b="0" i="0" u="none" strike="noStrike" kern="1200" cap="none" spc="0" normalizeH="0" baseline="0" noProof="0" dirty="0" err="1">
                <a:ln>
                  <a:noFill/>
                </a:ln>
                <a:solidFill>
                  <a:schemeClr val="tx2"/>
                </a:solidFill>
                <a:effectLst/>
                <a:uLnTx/>
                <a:uFillTx/>
                <a:latin typeface="+mn-lt"/>
                <a:ea typeface="+mn-ea"/>
                <a:cs typeface="+mn-cs"/>
              </a:rPr>
              <a:t>холодового</a:t>
            </a:r>
            <a:r>
              <a:rPr kumimoji="0" lang="ru-RU" sz="2000" b="0" i="0" u="none" strike="noStrike" kern="1200" cap="none" spc="0" normalizeH="0" baseline="0" noProof="0" dirty="0">
                <a:ln>
                  <a:noFill/>
                </a:ln>
                <a:solidFill>
                  <a:schemeClr val="tx2"/>
                </a:solidFill>
                <a:effectLst/>
                <a:uLnTx/>
                <a:uFillTx/>
                <a:latin typeface="+mn-lt"/>
                <a:ea typeface="+mn-ea"/>
                <a:cs typeface="+mn-cs"/>
              </a:rPr>
              <a:t> воздействия и снижения температуры в тканях увеличивается. Образующиеся в начальном периоде </a:t>
            </a:r>
            <a:r>
              <a:rPr kumimoji="0" lang="ru-RU" sz="2000" b="0" i="0" u="none" strike="noStrike" kern="1200" cap="none" spc="0" normalizeH="0" baseline="0" noProof="0" dirty="0">
                <a:ln>
                  <a:noFill/>
                </a:ln>
                <a:solidFill>
                  <a:schemeClr val="accent6"/>
                </a:solidFill>
                <a:effectLst/>
                <a:uLnTx/>
                <a:uFillTx/>
                <a:latin typeface="+mn-lt"/>
                <a:ea typeface="+mn-ea"/>
                <a:cs typeface="+mn-cs"/>
              </a:rPr>
              <a:t>пузыри наполнены кровянистым содержимым, дно их сине-багровое</a:t>
            </a:r>
            <a:r>
              <a:rPr kumimoji="0" lang="ru-RU" sz="2000" b="0" i="0" u="none" strike="noStrike" kern="1200" cap="none" spc="0" normalizeH="0" baseline="0" noProof="0" dirty="0">
                <a:ln>
                  <a:noFill/>
                </a:ln>
                <a:solidFill>
                  <a:schemeClr val="tx2"/>
                </a:solidFill>
                <a:effectLst/>
                <a:uLnTx/>
                <a:uFillTx/>
                <a:latin typeface="+mn-lt"/>
                <a:ea typeface="+mn-ea"/>
                <a:cs typeface="+mn-cs"/>
              </a:rPr>
              <a:t>, нечувствительное к раздражениям. Происходит гибель всех элементов кожи с развитием в исходе обморожения грануляций и рубцов. Сошедшие ногти вновь не отрастают или вырастают деформированными. Отторжение отмерших тканей заканчивается на 2 - 3-й неделе, после чего наступает рубцевание, которое продолжается до 1 месяца. Интенсивность и продолжительность болевых ощущений более выражена, чем при обморожении II степени.</a:t>
            </a:r>
            <a:endParaRPr kumimoji="0" lang="ru-RU" sz="2000" b="0" i="0" u="none" strike="noStrike" kern="1200" cap="none" spc="0" normalizeH="0" baseline="0" noProof="0" dirty="0">
              <a:ln>
                <a:noFill/>
              </a:ln>
              <a:solidFill>
                <a:schemeClr val="tx2"/>
              </a:solidFill>
              <a:effectLst/>
              <a:uLnTx/>
              <a:uFillTx/>
              <a:latin typeface="+mn-lt"/>
              <a:ea typeface="+mn-ea"/>
              <a:cs typeface="+mn-cs"/>
            </a:endParaRPr>
          </a:p>
        </p:txBody>
      </p:sp>
      <p:pic>
        <p:nvPicPr>
          <p:cNvPr id="12292" name="Рисунок 4"/>
          <p:cNvPicPr>
            <a:picLocks noChangeAspect="1"/>
          </p:cNvPicPr>
          <p:nvPr/>
        </p:nvPicPr>
        <p:blipFill>
          <a:blip r:embed="rId1"/>
          <a:stretch>
            <a:fillRect/>
          </a:stretch>
        </p:blipFill>
        <p:spPr>
          <a:xfrm>
            <a:off x="5251450" y="4257675"/>
            <a:ext cx="3863975" cy="2600325"/>
          </a:xfrm>
          <a:prstGeom prst="rect">
            <a:avLst/>
          </a:prstGeom>
          <a:noFill/>
          <a:ln w="9525">
            <a:noFill/>
          </a:ln>
        </p:spPr>
      </p:pic>
      <p:pic>
        <p:nvPicPr>
          <p:cNvPr id="12293" name="Рисунок 5"/>
          <p:cNvPicPr>
            <a:picLocks noChangeAspect="1"/>
          </p:cNvPicPr>
          <p:nvPr/>
        </p:nvPicPr>
        <p:blipFill>
          <a:blip r:embed="rId2"/>
          <a:stretch>
            <a:fillRect/>
          </a:stretch>
        </p:blipFill>
        <p:spPr>
          <a:xfrm>
            <a:off x="5148263" y="1587500"/>
            <a:ext cx="3967162" cy="2917825"/>
          </a:xfrm>
          <a:prstGeom prst="rect">
            <a:avLst/>
          </a:prstGeom>
          <a:noFill/>
          <a:ln w="9525">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1547664" y="116632"/>
            <a:ext cx="5966666" cy="1296144"/>
          </a:xfrm>
          <a:noFill/>
          <a:ln>
            <a:noFill/>
          </a:ln>
          <a:scene3d>
            <a:camera prst="orthographicFront"/>
            <a:lightRig rig="balanced" dir="t"/>
          </a:scene3d>
          <a:sp3d prstMaterial="plastic"/>
        </p:spPr>
        <p:txBody>
          <a:bodyPr vert="horz" lIns="91440" tIns="45720" rIns="91440" bIns="45720" rtlCol="0" anchor="b" anchorCtr="0">
            <a:noAutofit/>
          </a:bodyPr>
          <a:lstStyle/>
          <a:p>
            <a:pPr marL="320040" marR="0" lvl="0" indent="-320040" algn="ctr" defTabSz="914400" rtl="0" eaLnBrk="1" fontAlgn="auto" latinLnBrk="0" hangingPunct="1">
              <a:lnSpc>
                <a:spcPct val="100000"/>
              </a:lnSpc>
              <a:spcBef>
                <a:spcPct val="0"/>
              </a:spcBef>
              <a:spcAft>
                <a:spcPts val="0"/>
              </a:spcAft>
              <a:buClr>
                <a:schemeClr val="accent6">
                  <a:lumMod val="75000"/>
                </a:schemeClr>
              </a:buClr>
              <a:buSzPct val="128000"/>
              <a:buFont typeface="Georgia" panose="02040502050405020303" pitchFamily="18" charset="0"/>
              <a:buChar char="*"/>
              <a:defRPr/>
            </a:pPr>
            <a:r>
              <a:rPr kumimoji="0" lang="ru-RU" sz="4600" b="1" i="0" u="none" strike="noStrike" kern="1200" cap="none" spc="0" normalizeH="0" baseline="0" noProof="0" dirty="0">
                <a:ln>
                  <a:noFill/>
                </a:ln>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uLnTx/>
                <a:uFillTx/>
                <a:latin typeface="+mj-lt"/>
                <a:ea typeface="+mj-ea"/>
                <a:cs typeface="+mj-cs"/>
              </a:rPr>
              <a:t>Степени обморожения</a:t>
            </a:r>
            <a:endParaRPr kumimoji="0" lang="ru-RU" sz="4600" b="1" i="0" u="none" strike="noStrike" kern="1200" cap="none" spc="0" normalizeH="0" baseline="0" noProof="0" dirty="0">
              <a:ln>
                <a:noFill/>
              </a:ln>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uLnTx/>
              <a:uFillTx/>
              <a:latin typeface="+mj-lt"/>
              <a:ea typeface="+mj-ea"/>
              <a:cs typeface="+mj-cs"/>
            </a:endParaRPr>
          </a:p>
        </p:txBody>
      </p:sp>
      <p:sp>
        <p:nvSpPr>
          <p:cNvPr id="3" name="Текст 2"/>
          <p:cNvSpPr>
            <a:spLocks noGrp="1"/>
          </p:cNvSpPr>
          <p:nvPr>
            <p:ph type="body" idx="1"/>
          </p:nvPr>
        </p:nvSpPr>
        <p:spPr>
          <a:xfrm>
            <a:off x="0" y="1341438"/>
            <a:ext cx="5583238" cy="5903913"/>
          </a:xfrm>
        </p:spPr>
        <p:txBody>
          <a:bodyPr vert="horz" wrap="square" lIns="91440" tIns="45720" rIns="91440" bIns="45720" numCol="1" rtlCol="0" anchor="t" anchorCtr="0" compatLnSpc="1">
            <a:normAutofit fontScale="92500" lnSpcReduction="10000"/>
          </a:bodyPr>
          <a:lstStyle/>
          <a:p>
            <a:pPr marL="0" marR="0" lvl="0" indent="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anose="02040502050405020303" pitchFamily="18" charset="0"/>
              <a:buNone/>
              <a:defRPr/>
            </a:pPr>
            <a:r>
              <a:rPr kumimoji="0" lang="ru-RU" sz="2000" b="0" i="0" u="none" strike="noStrike" kern="1200" cap="none" spc="0" normalizeH="0" baseline="0" noProof="0" dirty="0">
                <a:ln>
                  <a:noFill/>
                </a:ln>
                <a:solidFill>
                  <a:schemeClr val="tx2"/>
                </a:solidFill>
                <a:effectLst/>
                <a:uLnTx/>
                <a:uFillTx/>
                <a:latin typeface="+mn-lt"/>
                <a:ea typeface="+mn-ea"/>
                <a:cs typeface="+mn-cs"/>
              </a:rPr>
              <a:t>Обморожение </a:t>
            </a:r>
            <a:r>
              <a:rPr kumimoji="0" lang="ru-RU" sz="2000" b="0" i="0" u="none" strike="noStrike" kern="1200" cap="none" spc="0" normalizeH="0" baseline="0" noProof="0" dirty="0">
                <a:ln>
                  <a:noFill/>
                </a:ln>
                <a:solidFill>
                  <a:schemeClr val="accent6"/>
                </a:solidFill>
                <a:effectLst/>
                <a:uLnTx/>
                <a:uFillTx/>
                <a:latin typeface="+mn-lt"/>
                <a:ea typeface="+mn-ea"/>
                <a:cs typeface="+mn-cs"/>
              </a:rPr>
              <a:t>IV степени </a:t>
            </a:r>
            <a:r>
              <a:rPr kumimoji="0" lang="ru-RU" sz="2000" b="0" i="0" u="none" strike="noStrike" kern="1200" cap="none" spc="0" normalizeH="0" baseline="0" noProof="0" dirty="0">
                <a:ln>
                  <a:noFill/>
                </a:ln>
                <a:solidFill>
                  <a:schemeClr val="tx2"/>
                </a:solidFill>
                <a:effectLst/>
                <a:uLnTx/>
                <a:uFillTx/>
                <a:latin typeface="+mn-lt"/>
                <a:ea typeface="+mn-ea"/>
                <a:cs typeface="+mn-cs"/>
              </a:rPr>
              <a:t>возникает при длительном воздействии холода, снижение температуры в тканях при нём наибольшее. Оно нередко сочетается с обморожением III и даже II степени. Омертвевают все слои мягких тканей, нередко поражаются кости и </a:t>
            </a:r>
            <a:r>
              <a:rPr kumimoji="0" lang="ru-RU" sz="2000" b="0" i="0" u="none" strike="noStrike" kern="1200" cap="none" spc="0" normalizeH="0" baseline="0" noProof="0" dirty="0" smtClean="0">
                <a:ln>
                  <a:noFill/>
                </a:ln>
                <a:solidFill>
                  <a:schemeClr val="tx2"/>
                </a:solidFill>
                <a:effectLst/>
                <a:uLnTx/>
                <a:uFillTx/>
                <a:latin typeface="+mn-lt"/>
                <a:ea typeface="+mn-ea"/>
                <a:cs typeface="+mn-cs"/>
              </a:rPr>
              <a:t>суставы. Повреждённый </a:t>
            </a:r>
            <a:r>
              <a:rPr kumimoji="0" lang="ru-RU" sz="2000" b="0" i="0" u="none" strike="noStrike" kern="1200" cap="none" spc="0" normalizeH="0" baseline="0" noProof="0" dirty="0">
                <a:ln>
                  <a:noFill/>
                </a:ln>
                <a:solidFill>
                  <a:schemeClr val="tx2"/>
                </a:solidFill>
                <a:effectLst/>
                <a:uLnTx/>
                <a:uFillTx/>
                <a:latin typeface="+mn-lt"/>
                <a:ea typeface="+mn-ea"/>
                <a:cs typeface="+mn-cs"/>
              </a:rPr>
              <a:t>участок конечности резко синюшный, иногда с мраморной расцветкой. Отёк развивается сразу после согревания и быстро увеличивается. Температура кожи значительно ниже, чем на окружающих участок обморожения тканях. Пузыри развиваются в менее обмороженных участках, где имеется обморожение III – II степени. Отсутствие пузырей при </a:t>
            </a:r>
            <a:r>
              <a:rPr kumimoji="0" lang="ru-RU" sz="2000" b="0" i="0" u="none" strike="noStrike" kern="1200" cap="none" spc="0" normalizeH="0" baseline="0" noProof="0" dirty="0" err="1">
                <a:ln>
                  <a:noFill/>
                </a:ln>
                <a:solidFill>
                  <a:schemeClr val="tx2"/>
                </a:solidFill>
                <a:effectLst/>
                <a:uLnTx/>
                <a:uFillTx/>
                <a:latin typeface="+mn-lt"/>
                <a:ea typeface="+mn-ea"/>
                <a:cs typeface="+mn-cs"/>
              </a:rPr>
              <a:t>развившемся</a:t>
            </a:r>
            <a:r>
              <a:rPr kumimoji="0" lang="ru-RU" sz="2000" b="0" i="0" u="none" strike="noStrike" kern="1200" cap="none" spc="0" normalizeH="0" baseline="0" noProof="0" dirty="0">
                <a:ln>
                  <a:noFill/>
                </a:ln>
                <a:solidFill>
                  <a:schemeClr val="tx2"/>
                </a:solidFill>
                <a:effectLst/>
                <a:uLnTx/>
                <a:uFillTx/>
                <a:latin typeface="+mn-lt"/>
                <a:ea typeface="+mn-ea"/>
                <a:cs typeface="+mn-cs"/>
              </a:rPr>
              <a:t> </a:t>
            </a:r>
            <a:r>
              <a:rPr kumimoji="0" lang="ru-RU" sz="2000" b="0" i="0" u="none" strike="noStrike" kern="1200" cap="none" spc="0" normalizeH="0" baseline="0" noProof="0" dirty="0" smtClean="0">
                <a:ln>
                  <a:noFill/>
                </a:ln>
                <a:solidFill>
                  <a:schemeClr val="tx2"/>
                </a:solidFill>
                <a:effectLst/>
                <a:uLnTx/>
                <a:uFillTx/>
                <a:latin typeface="+mn-lt"/>
                <a:ea typeface="+mn-ea"/>
                <a:cs typeface="+mn-cs"/>
              </a:rPr>
              <a:t>значительном </a:t>
            </a:r>
            <a:r>
              <a:rPr kumimoji="0" lang="ru-RU" sz="2000" b="0" i="0" u="none" strike="noStrike" kern="1200" cap="none" spc="0" normalizeH="0" baseline="0" noProof="0" dirty="0">
                <a:ln>
                  <a:noFill/>
                </a:ln>
                <a:solidFill>
                  <a:schemeClr val="tx2"/>
                </a:solidFill>
                <a:effectLst/>
                <a:uLnTx/>
                <a:uFillTx/>
                <a:latin typeface="+mn-lt"/>
                <a:ea typeface="+mn-ea"/>
                <a:cs typeface="+mn-cs"/>
              </a:rPr>
              <a:t>отёке, утрата чувствительности свидетельствуют об обморожении IV степени. может развиться гангрена. Последствия подобного обморожения необратимы, и в таких случаях пациентам ампутируют поврежденные конечности.</a:t>
            </a:r>
            <a:endParaRPr kumimoji="0" lang="ru-RU" sz="2000" b="0" i="0" u="none" strike="noStrike" kern="1200" cap="none" spc="0" normalizeH="0" baseline="0" noProof="0" dirty="0">
              <a:ln>
                <a:noFill/>
              </a:ln>
              <a:solidFill>
                <a:schemeClr val="tx2"/>
              </a:solidFill>
              <a:effectLst/>
              <a:uLnTx/>
              <a:uFillTx/>
              <a:latin typeface="+mn-lt"/>
              <a:ea typeface="+mn-ea"/>
              <a:cs typeface="+mn-cs"/>
            </a:endParaRPr>
          </a:p>
        </p:txBody>
      </p:sp>
      <p:pic>
        <p:nvPicPr>
          <p:cNvPr id="13316" name="Рисунок 3"/>
          <p:cNvPicPr>
            <a:picLocks noChangeAspect="1"/>
          </p:cNvPicPr>
          <p:nvPr/>
        </p:nvPicPr>
        <p:blipFill>
          <a:blip r:embed="rId1"/>
          <a:stretch>
            <a:fillRect/>
          </a:stretch>
        </p:blipFill>
        <p:spPr>
          <a:xfrm>
            <a:off x="5435600" y="1484313"/>
            <a:ext cx="3679825" cy="2097087"/>
          </a:xfrm>
          <a:prstGeom prst="rect">
            <a:avLst/>
          </a:prstGeom>
          <a:noFill/>
          <a:ln w="9525">
            <a:noFill/>
          </a:ln>
        </p:spPr>
      </p:pic>
      <p:pic>
        <p:nvPicPr>
          <p:cNvPr id="13317" name="Рисунок 4"/>
          <p:cNvPicPr>
            <a:picLocks noChangeAspect="1"/>
          </p:cNvPicPr>
          <p:nvPr/>
        </p:nvPicPr>
        <p:blipFill>
          <a:blip r:embed="rId2"/>
          <a:stretch>
            <a:fillRect/>
          </a:stretch>
        </p:blipFill>
        <p:spPr>
          <a:xfrm>
            <a:off x="5508625" y="3841750"/>
            <a:ext cx="3635375" cy="3016250"/>
          </a:xfrm>
          <a:prstGeom prst="rect">
            <a:avLst/>
          </a:prstGeom>
          <a:noFill/>
          <a:ln w="9525">
            <a:noFill/>
          </a:ln>
        </p:spPr>
      </p:pic>
    </p:spTree>
  </p:cSld>
  <p:clrMapOvr>
    <a:masterClrMapping/>
  </p:clrMapOvr>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Slipstream</Template>
  <TotalTime>0</TotalTime>
  <Words>12515</Words>
  <Application>WPS Presentation</Application>
  <PresentationFormat>Экран (4:3)</PresentationFormat>
  <Paragraphs>134</Paragraphs>
  <Slides>24</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24</vt:i4>
      </vt:variant>
    </vt:vector>
  </HeadingPairs>
  <TitlesOfParts>
    <vt:vector size="35" baseType="lpstr">
      <vt:lpstr>Arial</vt:lpstr>
      <vt:lpstr>SimSun</vt:lpstr>
      <vt:lpstr>Wingdings</vt:lpstr>
      <vt:lpstr>Trebuchet MS</vt:lpstr>
      <vt:lpstr>Georgia</vt:lpstr>
      <vt:lpstr>Calibri</vt:lpstr>
      <vt:lpstr>Tahoma</vt:lpstr>
      <vt:lpstr>Tahoma</vt:lpstr>
      <vt:lpstr>Microsoft YaHei</vt:lpstr>
      <vt:lpstr>Arial Unicode MS</vt:lpstr>
      <vt:lpstr>Воздушный поток</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Обморожение . Первая помощь при обморожении.</dc:title>
  <dc:creator>Ира</dc:creator>
  <cp:lastModifiedBy>Юлия Герасименк�</cp:lastModifiedBy>
  <cp:revision>20</cp:revision>
  <dcterms:created xsi:type="dcterms:W3CDTF">2015-04-05T12:12:11Z</dcterms:created>
  <dcterms:modified xsi:type="dcterms:W3CDTF">2026-02-03T10:57:48Z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B12B32C477194F08B5739C342D2EAA7B_12</vt:lpwstr>
  </property>
  <property fmtid="{D5CDD505-2E9C-101B-9397-08002B2CF9AE}" pid="3" name="KSOProductBuildVer">
    <vt:lpwstr>1049-12.2.0.23196</vt:lpwstr>
  </property>
</Properties>
</file>