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8.jpeg" ContentType="image/jpeg"/>
  <Override PartName="/ppt/media/image17.jpeg" ContentType="image/jpeg"/>
  <Override PartName="/ppt/media/image16.jpeg" ContentType="image/jpeg"/>
  <Override PartName="/ppt/media/image15.jpeg" ContentType="image/jpeg"/>
  <Override PartName="/ppt/media/image14.jpeg" ContentType="image/jpeg"/>
  <Override PartName="/ppt/media/image13.jpeg" ContentType="image/jpeg"/>
  <Override PartName="/ppt/media/image12.jpeg" ContentType="image/jpeg"/>
  <Override PartName="/ppt/media/image11.jpeg" ContentType="image/jpeg"/>
  <Override PartName="/ppt/media/image4.jpeg" ContentType="image/jpeg"/>
  <Override PartName="/ppt/media/image10.jpeg" ContentType="image/jpeg"/>
  <Override PartName="/ppt/media/image3.png" ContentType="image/png"/>
  <Override PartName="/ppt/media/image20.jpeg" ContentType="image/jpeg"/>
  <Override PartName="/ppt/media/image19.jpeg" ContentType="image/jpeg"/>
  <Override PartName="/ppt/media/image1.png" ContentType="image/png"/>
  <Override PartName="/ppt/media/image8.jpeg" ContentType="image/jpeg"/>
  <Override PartName="/ppt/media/image5.jpeg" ContentType="image/jpeg"/>
  <Override PartName="/ppt/media/image6.jpeg" ContentType="image/jpeg"/>
  <Override PartName="/ppt/media/image2.png" ContentType="image/png"/>
  <Override PartName="/ppt/media/image7.jpeg" ContentType="image/jpeg"/>
  <Override PartName="/ppt/media/image9.jpeg" ContentType="image/jpe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30556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 rot="21435600">
            <a:off x="-18720" y="201960"/>
            <a:ext cx="9162720" cy="648720"/>
          </a:xfrm>
          <a:custGeom>
            <a:avLst/>
            <a:gdLst/>
            <a:ah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 rot="21435600">
            <a:off x="-14040" y="275400"/>
            <a:ext cx="9175320" cy="529920"/>
          </a:xfrm>
          <a:custGeom>
            <a:avLst/>
            <a:gdLst/>
            <a:ah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bIns="0" anchor="b">
            <a:normAutofit/>
          </a:bodyPr>
          <a:p>
            <a:pPr>
              <a:lnSpc>
                <a:spcPct val="100000"/>
              </a:lnSpc>
            </a:pPr>
            <a:r>
              <a:rPr b="0" lang="ru-RU" sz="50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5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fld id="{B1D45953-6AE9-4FDA-A2A0-3D822EAA5745}" type="datetime">
              <a:rPr b="0" lang="ru-RU" sz="1200" spc="-1" strike="noStrike">
                <a:solidFill>
                  <a:srgbClr val="035c75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27.12.18</a:t>
            </a:fld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4B3A18CC-1639-456D-9952-B69E6DD75F65}" type="slidenum">
              <a:rPr b="0" lang="ru-RU" sz="1200" spc="-1" strike="noStrike">
                <a:solidFill>
                  <a:srgbClr val="035c75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Второй уровень структуры</a:t>
            </a: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457200" y="428760"/>
            <a:ext cx="8186400" cy="242388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Музейно - педагогическое занятие</a:t>
            </a:r>
            <a:br/>
            <a:r>
              <a:rPr b="1" lang="ru-RU" sz="28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«О чем может рассказать школьная фотография»</a:t>
            </a:r>
            <a:br/>
            <a:r>
              <a:rPr b="1" lang="ru-RU" sz="28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             </a:t>
            </a:r>
            <a:r>
              <a:rPr b="1" lang="ru-RU" sz="18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Зам.  директора  по ВР ГБОУ лицея № 445 </a:t>
            </a:r>
            <a:br/>
            <a:r>
              <a:rPr b="1" lang="ru-RU" sz="18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                                           Курортного района  Санкт-Петербурга</a:t>
            </a:r>
            <a:br/>
            <a:r>
              <a:rPr b="1" lang="ru-RU" sz="18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                                                                                     Т.А. Гурашкина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44" name="Picture 4" descr=""/>
          <p:cNvPicPr/>
          <p:nvPr/>
        </p:nvPicPr>
        <p:blipFill>
          <a:blip r:embed="rId1"/>
          <a:stretch/>
        </p:blipFill>
        <p:spPr>
          <a:xfrm>
            <a:off x="1428840" y="2997000"/>
            <a:ext cx="6571800" cy="36216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467640" y="692640"/>
            <a:ext cx="8362800" cy="230400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1" lang="ru-RU" sz="2400" spc="-1" strike="noStrike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Виды совместной деятельности.</a:t>
            </a:r>
            <a:br/>
            <a:r>
              <a:rPr b="1" lang="ru-RU" sz="2400" spc="-1" strike="noStrike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4</a:t>
            </a:r>
            <a:r>
              <a:rPr b="1" lang="ru-RU" sz="2400" spc="-1" strike="noStrike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. Посещение школьного музея.</a:t>
            </a:r>
            <a:br/>
            <a:br/>
            <a:br/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67" name="Picture 3" descr=""/>
          <p:cNvPicPr/>
          <p:nvPr/>
        </p:nvPicPr>
        <p:blipFill>
          <a:blip r:embed="rId1"/>
          <a:stretch/>
        </p:blipFill>
        <p:spPr>
          <a:xfrm>
            <a:off x="1475640" y="1989000"/>
            <a:ext cx="5663160" cy="424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467640" y="692640"/>
            <a:ext cx="8362800" cy="230400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1" lang="ru-RU" sz="2400" spc="-1" strike="noStrike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Виды совместной деятельности.</a:t>
            </a:r>
            <a:br/>
            <a:r>
              <a:rPr b="1" lang="ru-RU" sz="2400" spc="-1" strike="noStrike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5</a:t>
            </a:r>
            <a:r>
              <a:rPr b="1" lang="ru-RU" sz="2400" spc="-1" strike="noStrike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. Дальнейшая разработка продукта.</a:t>
            </a:r>
            <a:br/>
            <a:br/>
            <a:br/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69" name="Picture 2" descr=""/>
          <p:cNvPicPr/>
          <p:nvPr/>
        </p:nvPicPr>
        <p:blipFill>
          <a:blip r:embed="rId1"/>
          <a:stretch/>
        </p:blipFill>
        <p:spPr>
          <a:xfrm>
            <a:off x="4602240" y="1917000"/>
            <a:ext cx="4308840" cy="4209120"/>
          </a:xfrm>
          <a:prstGeom prst="rect">
            <a:avLst/>
          </a:prstGeom>
          <a:ln>
            <a:noFill/>
          </a:ln>
        </p:spPr>
      </p:pic>
      <p:pic>
        <p:nvPicPr>
          <p:cNvPr id="70" name="Picture 3" descr=""/>
          <p:cNvPicPr/>
          <p:nvPr/>
        </p:nvPicPr>
        <p:blipFill>
          <a:blip r:embed="rId2"/>
          <a:stretch/>
        </p:blipFill>
        <p:spPr>
          <a:xfrm>
            <a:off x="285120" y="2898000"/>
            <a:ext cx="4294800" cy="3220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67640" y="692640"/>
            <a:ext cx="8362800" cy="57488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1" lang="ru-RU" sz="2400" spc="-1" strike="noStrike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Цель работы:</a:t>
            </a:r>
            <a:r>
              <a:rPr b="0" lang="ru-RU" sz="2400" spc="-1" strike="noStrike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формирование интереса к изучению истории школы № 445 через знакомство со школьной  фотографией 1958 года.</a:t>
            </a:r>
            <a:br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Задачи: </a:t>
            </a:r>
            <a:br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1. Обучать учащихся работе в команде.</a:t>
            </a:r>
            <a:br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2. Познакомить учащихся с особенностями работы с музейным экспонатом – фотографией.</a:t>
            </a:r>
            <a:br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3. Развивать у учащихся  навыки составления мини-выставки по теме.</a:t>
            </a:r>
            <a:br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4. Способствовать развитию навыков ведения дискуссии.</a:t>
            </a:r>
            <a:br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5. Создать предпосылки для возможного продолжения работы по данной теме</a:t>
            </a:r>
            <a:br/>
            <a:br/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67640" y="692640"/>
            <a:ext cx="8362800" cy="475200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Актуальность: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проблема сохранения школьных традиций и организация работы школьного музея.</a:t>
            </a:r>
            <a:br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Организационно-методические условия:</a:t>
            </a:r>
            <a:br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- занятие проводится во внеурочное время в школьном кабинете;</a:t>
            </a:r>
            <a:br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- длительность занятия 1,5 часа;</a:t>
            </a:r>
            <a:br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- для проведения занятия в кабинете находятся некоторые экспонаты школьного музея, рассказывающие о жизни школы в 50-е годы 20 века.</a:t>
            </a:r>
            <a:br/>
            <a:br/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467640" y="692640"/>
            <a:ext cx="8362800" cy="165600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>
              <a:lnSpc>
                <a:spcPct val="115000"/>
              </a:lnSpc>
              <a:spcAft>
                <a:spcPts val="1001"/>
              </a:spcAft>
            </a:pPr>
            <a:br/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48" name="Picture 6" descr=""/>
          <p:cNvPicPr/>
          <p:nvPr/>
        </p:nvPicPr>
        <p:blipFill>
          <a:blip r:embed="rId1"/>
          <a:stretch/>
        </p:blipFill>
        <p:spPr>
          <a:xfrm rot="5400000">
            <a:off x="1443600" y="-498960"/>
            <a:ext cx="6257160" cy="8064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467640" y="692640"/>
            <a:ext cx="8362800" cy="165600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1" lang="ru-RU" sz="2400" spc="-1" strike="noStrike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Виды совместной деятельности.</a:t>
            </a:r>
            <a:br/>
            <a:r>
              <a:rPr b="1" lang="ru-RU" sz="2400" spc="-1" strike="noStrike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1. Работа в командах.</a:t>
            </a:r>
            <a:br/>
            <a:br/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50" name="Picture 2" descr=""/>
          <p:cNvPicPr/>
          <p:nvPr/>
        </p:nvPicPr>
        <p:blipFill>
          <a:blip r:embed="rId1"/>
          <a:stretch/>
        </p:blipFill>
        <p:spPr>
          <a:xfrm>
            <a:off x="3042360" y="2925000"/>
            <a:ext cx="2448000" cy="3262680"/>
          </a:xfrm>
          <a:prstGeom prst="rect">
            <a:avLst/>
          </a:prstGeom>
          <a:ln>
            <a:noFill/>
          </a:ln>
        </p:spPr>
      </p:pic>
      <p:pic>
        <p:nvPicPr>
          <p:cNvPr id="51" name="Picture 3" descr=""/>
          <p:cNvPicPr/>
          <p:nvPr/>
        </p:nvPicPr>
        <p:blipFill>
          <a:blip r:embed="rId2"/>
          <a:stretch/>
        </p:blipFill>
        <p:spPr>
          <a:xfrm>
            <a:off x="5427000" y="1052640"/>
            <a:ext cx="3111120" cy="2333160"/>
          </a:xfrm>
          <a:prstGeom prst="rect">
            <a:avLst/>
          </a:prstGeom>
          <a:ln>
            <a:noFill/>
          </a:ln>
        </p:spPr>
      </p:pic>
      <p:pic>
        <p:nvPicPr>
          <p:cNvPr id="52" name="Picture 4" descr=""/>
          <p:cNvPicPr/>
          <p:nvPr/>
        </p:nvPicPr>
        <p:blipFill>
          <a:blip r:embed="rId3"/>
          <a:stretch/>
        </p:blipFill>
        <p:spPr>
          <a:xfrm>
            <a:off x="467640" y="1779480"/>
            <a:ext cx="2414880" cy="3219480"/>
          </a:xfrm>
          <a:prstGeom prst="rect">
            <a:avLst/>
          </a:prstGeom>
          <a:ln>
            <a:noFill/>
          </a:ln>
        </p:spPr>
      </p:pic>
      <p:pic>
        <p:nvPicPr>
          <p:cNvPr id="53" name="Picture 5" descr=""/>
          <p:cNvPicPr/>
          <p:nvPr/>
        </p:nvPicPr>
        <p:blipFill>
          <a:blip r:embed="rId4"/>
          <a:stretch/>
        </p:blipFill>
        <p:spPr>
          <a:xfrm>
            <a:off x="6417360" y="3573000"/>
            <a:ext cx="2140200" cy="2852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467640" y="692640"/>
            <a:ext cx="8362800" cy="230400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1" lang="ru-RU" sz="2400" spc="-1" strike="noStrike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Виды совместной деятельности.</a:t>
            </a:r>
            <a:br/>
            <a:r>
              <a:rPr b="1" lang="ru-RU" sz="2400" spc="-1" strike="noStrike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2</a:t>
            </a:r>
            <a:r>
              <a:rPr b="1" lang="ru-RU" sz="2400" spc="-1" strike="noStrike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. Мастер-класс по составлению мини-выставки.</a:t>
            </a:r>
            <a:br/>
            <a:br/>
            <a:br/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55" name="Picture 2" descr=""/>
          <p:cNvPicPr/>
          <p:nvPr/>
        </p:nvPicPr>
        <p:blipFill>
          <a:blip r:embed="rId1"/>
          <a:stretch/>
        </p:blipFill>
        <p:spPr>
          <a:xfrm>
            <a:off x="683640" y="1989000"/>
            <a:ext cx="3384000" cy="4511520"/>
          </a:xfrm>
          <a:prstGeom prst="rect">
            <a:avLst/>
          </a:prstGeom>
          <a:ln>
            <a:noFill/>
          </a:ln>
        </p:spPr>
      </p:pic>
      <p:pic>
        <p:nvPicPr>
          <p:cNvPr id="56" name="Picture 3" descr=""/>
          <p:cNvPicPr/>
          <p:nvPr/>
        </p:nvPicPr>
        <p:blipFill>
          <a:blip r:embed="rId2"/>
          <a:stretch/>
        </p:blipFill>
        <p:spPr>
          <a:xfrm>
            <a:off x="4428000" y="2493000"/>
            <a:ext cx="4415400" cy="331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467640" y="692640"/>
            <a:ext cx="8362800" cy="230400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1" lang="ru-RU" sz="2400" spc="-1" strike="noStrike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Виды совместной деятельности.</a:t>
            </a:r>
            <a:br/>
            <a:r>
              <a:rPr b="1" lang="ru-RU" sz="2400" spc="-1" strike="noStrike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2</a:t>
            </a:r>
            <a:r>
              <a:rPr b="1" lang="ru-RU" sz="2400" spc="-1" strike="noStrike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. Мастер-класс по составлению мини-выставки.</a:t>
            </a:r>
            <a:br/>
            <a:br/>
            <a:br/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58" name="Picture 4" descr=""/>
          <p:cNvPicPr/>
          <p:nvPr/>
        </p:nvPicPr>
        <p:blipFill>
          <a:blip r:embed="rId1"/>
          <a:stretch/>
        </p:blipFill>
        <p:spPr>
          <a:xfrm>
            <a:off x="4860000" y="3428280"/>
            <a:ext cx="4031280" cy="3024000"/>
          </a:xfrm>
          <a:prstGeom prst="rect">
            <a:avLst/>
          </a:prstGeom>
          <a:ln>
            <a:noFill/>
          </a:ln>
        </p:spPr>
      </p:pic>
      <p:pic>
        <p:nvPicPr>
          <p:cNvPr id="59" name="Picture 5" descr=""/>
          <p:cNvPicPr/>
          <p:nvPr/>
        </p:nvPicPr>
        <p:blipFill>
          <a:blip r:embed="rId2"/>
          <a:stretch/>
        </p:blipFill>
        <p:spPr>
          <a:xfrm>
            <a:off x="395640" y="1989000"/>
            <a:ext cx="4176000" cy="313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467640" y="692640"/>
            <a:ext cx="8362800" cy="230400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1" lang="ru-RU" sz="2400" spc="-1" strike="noStrike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Виды совместной деятельности.</a:t>
            </a:r>
            <a:br/>
            <a:r>
              <a:rPr b="1" lang="ru-RU" sz="2400" spc="-1" strike="noStrike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3</a:t>
            </a:r>
            <a:r>
              <a:rPr b="1" lang="ru-RU" sz="2400" spc="-1" strike="noStrike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. Дискуссия.</a:t>
            </a:r>
            <a:br/>
            <a:br/>
            <a:br/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61" name="Picture 2" descr=""/>
          <p:cNvPicPr/>
          <p:nvPr/>
        </p:nvPicPr>
        <p:blipFill>
          <a:blip r:embed="rId1"/>
          <a:stretch/>
        </p:blipFill>
        <p:spPr>
          <a:xfrm>
            <a:off x="4788000" y="1412640"/>
            <a:ext cx="3636360" cy="4848120"/>
          </a:xfrm>
          <a:prstGeom prst="rect">
            <a:avLst/>
          </a:prstGeom>
          <a:ln>
            <a:noFill/>
          </a:ln>
        </p:spPr>
      </p:pic>
      <p:pic>
        <p:nvPicPr>
          <p:cNvPr id="62" name="Picture 3" descr=""/>
          <p:cNvPicPr/>
          <p:nvPr/>
        </p:nvPicPr>
        <p:blipFill>
          <a:blip r:embed="rId2"/>
          <a:stretch/>
        </p:blipFill>
        <p:spPr>
          <a:xfrm>
            <a:off x="1043640" y="2133000"/>
            <a:ext cx="3384000" cy="4510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467640" y="692640"/>
            <a:ext cx="8362800" cy="230400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1" lang="ru-RU" sz="2400" spc="-1" strike="noStrike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Виды совместной деятельности.</a:t>
            </a:r>
            <a:br/>
            <a:r>
              <a:rPr b="1" lang="ru-RU" sz="2400" spc="-1" strike="noStrike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4</a:t>
            </a:r>
            <a:r>
              <a:rPr b="1" lang="ru-RU" sz="2400" spc="-1" strike="noStrike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. Посещение школьного музея.</a:t>
            </a:r>
            <a:br/>
            <a:br/>
            <a:br/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64" name="Picture 2" descr=""/>
          <p:cNvPicPr/>
          <p:nvPr/>
        </p:nvPicPr>
        <p:blipFill>
          <a:blip r:embed="rId1"/>
          <a:stretch/>
        </p:blipFill>
        <p:spPr>
          <a:xfrm>
            <a:off x="4716000" y="1788480"/>
            <a:ext cx="4248000" cy="4439880"/>
          </a:xfrm>
          <a:prstGeom prst="rect">
            <a:avLst/>
          </a:prstGeom>
          <a:ln>
            <a:noFill/>
          </a:ln>
        </p:spPr>
      </p:pic>
      <p:pic>
        <p:nvPicPr>
          <p:cNvPr id="65" name="Picture 5" descr=""/>
          <p:cNvPicPr/>
          <p:nvPr/>
        </p:nvPicPr>
        <p:blipFill>
          <a:blip r:embed="rId2"/>
          <a:stretch/>
        </p:blipFill>
        <p:spPr>
          <a:xfrm>
            <a:off x="212040" y="2319120"/>
            <a:ext cx="4503600" cy="3378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1214</TotalTime>
  <Application>LibreOffice/5.2.7.2$Linux_X86_64 LibreOffice_project/20m0$Build-2</Application>
  <Words>61</Words>
  <Paragraphs>11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2011-01-06T16:45:02Z</dcterms:created>
  <dc:creator>IRBIS</dc:creator>
  <dc:description/>
  <dc:language>ru-RU</dc:language>
  <cp:lastModifiedBy/>
  <dcterms:modified xsi:type="dcterms:W3CDTF">2018-12-27T02:01:21Z</dcterms:modified>
  <cp:revision>145</cp:revision>
  <dc:subject/>
  <dc:title>Родительское собрание - основная форма общения  школы и семьи.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